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348" r:id="rId3"/>
    <p:sldId id="361" r:id="rId4"/>
    <p:sldId id="257" r:id="rId5"/>
    <p:sldId id="300" r:id="rId6"/>
    <p:sldId id="362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60" r:id="rId16"/>
    <p:sldId id="377" r:id="rId17"/>
    <p:sldId id="378" r:id="rId18"/>
    <p:sldId id="379" r:id="rId19"/>
    <p:sldId id="376" r:id="rId20"/>
    <p:sldId id="346" r:id="rId21"/>
    <p:sldId id="347" r:id="rId22"/>
    <p:sldId id="349" r:id="rId23"/>
    <p:sldId id="351" r:id="rId24"/>
    <p:sldId id="352" r:id="rId25"/>
    <p:sldId id="353" r:id="rId26"/>
    <p:sldId id="372" r:id="rId27"/>
    <p:sldId id="373" r:id="rId28"/>
    <p:sldId id="374" r:id="rId29"/>
    <p:sldId id="3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57" d="100"/>
          <a:sy n="57" d="100"/>
        </p:scale>
        <p:origin x="-3586" y="-14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T172OAFS-OA12\Home_Z\zolas001\BigData\Latest_Matching\iLBD\ss4_tabl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IT172OAFS-OA12\Home_Z\zolas001\BigData\Latest_Matching\iLBD\ss4_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85362974206538"/>
          <c:y val="5.0925925925925923E-2"/>
          <c:w val="0.62440417839336348"/>
          <c:h val="0.87845135830683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ss4_table!$L$1</c:f>
              <c:strCache>
                <c:ptCount val="1"/>
                <c:pt idx="0">
                  <c:v>Number of Establishments</c:v>
                </c:pt>
              </c:strCache>
            </c:strRef>
          </c:tx>
          <c:spPr>
            <a:solidFill>
              <a:srgbClr val="FF0000">
                <a:alpha val="69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ss4_table!$K$2:$K$9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ss4_table!$L$2:$L$9</c:f>
              <c:numCache>
                <c:formatCode>_(* #,##0_);_(* \(#,##0\);_(* "-"??_);_(@_)</c:formatCode>
                <c:ptCount val="8"/>
                <c:pt idx="0">
                  <c:v>1628</c:v>
                </c:pt>
                <c:pt idx="1">
                  <c:v>1704</c:v>
                </c:pt>
                <c:pt idx="2">
                  <c:v>1799</c:v>
                </c:pt>
                <c:pt idx="3">
                  <c:v>1884</c:v>
                </c:pt>
                <c:pt idx="4">
                  <c:v>1966</c:v>
                </c:pt>
                <c:pt idx="5">
                  <c:v>2045</c:v>
                </c:pt>
                <c:pt idx="6">
                  <c:v>2112</c:v>
                </c:pt>
                <c:pt idx="7">
                  <c:v>2212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69728"/>
        <c:axId val="145052160"/>
      </c:barChart>
      <c:lineChart>
        <c:grouping val="standard"/>
        <c:varyColors val="0"/>
        <c:ser>
          <c:idx val="3"/>
          <c:order val="2"/>
          <c:tx>
            <c:strRef>
              <c:f>ss4_table!$N$1</c:f>
              <c:strCache>
                <c:ptCount val="1"/>
                <c:pt idx="0">
                  <c:v>Total Payroll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ss4_table!$K$2:$K$9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ss4_table!$N$2:$N$9</c:f>
              <c:numCache>
                <c:formatCode>_(* #,##0_);_(* \(#,##0\);_(* "-"??_);_(@_)</c:formatCode>
                <c:ptCount val="8"/>
                <c:pt idx="0">
                  <c:v>84501</c:v>
                </c:pt>
                <c:pt idx="1">
                  <c:v>86546</c:v>
                </c:pt>
                <c:pt idx="2">
                  <c:v>87387</c:v>
                </c:pt>
                <c:pt idx="3">
                  <c:v>90659</c:v>
                </c:pt>
                <c:pt idx="4">
                  <c:v>86235</c:v>
                </c:pt>
                <c:pt idx="5">
                  <c:v>77485</c:v>
                </c:pt>
                <c:pt idx="6">
                  <c:v>76034</c:v>
                </c:pt>
                <c:pt idx="7">
                  <c:v>77712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8192"/>
        <c:axId val="40017216"/>
      </c:lineChart>
      <c:lineChart>
        <c:grouping val="standard"/>
        <c:varyColors val="0"/>
        <c:ser>
          <c:idx val="2"/>
          <c:order val="1"/>
          <c:tx>
            <c:strRef>
              <c:f>ss4_table!$M$1</c:f>
              <c:strCache>
                <c:ptCount val="1"/>
                <c:pt idx="0">
                  <c:v>Total Employment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ss4_table!$K$2:$K$9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ss4_table!$M$2:$M$9</c:f>
              <c:numCache>
                <c:formatCode>_(* #,##0_);_(* \(#,##0\);_(* "-"??_);_(@_)</c:formatCode>
                <c:ptCount val="8"/>
                <c:pt idx="0">
                  <c:v>3799</c:v>
                </c:pt>
                <c:pt idx="1">
                  <c:v>3828</c:v>
                </c:pt>
                <c:pt idx="2">
                  <c:v>3937</c:v>
                </c:pt>
                <c:pt idx="3">
                  <c:v>3911</c:v>
                </c:pt>
                <c:pt idx="4">
                  <c:v>3727</c:v>
                </c:pt>
                <c:pt idx="5">
                  <c:v>3447</c:v>
                </c:pt>
                <c:pt idx="6">
                  <c:v>3145</c:v>
                </c:pt>
                <c:pt idx="7">
                  <c:v>3265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9728"/>
        <c:axId val="145052160"/>
      </c:lineChart>
      <c:catAx>
        <c:axId val="393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017216"/>
        <c:crosses val="autoZero"/>
        <c:auto val="1"/>
        <c:lblAlgn val="ctr"/>
        <c:lblOffset val="100"/>
        <c:noMultiLvlLbl val="0"/>
      </c:catAx>
      <c:valAx>
        <c:axId val="40017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9368192"/>
        <c:crosses val="autoZero"/>
        <c:crossBetween val="between"/>
      </c:valAx>
      <c:valAx>
        <c:axId val="145052160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9369728"/>
        <c:crosses val="max"/>
        <c:crossBetween val="between"/>
      </c:valAx>
      <c:catAx>
        <c:axId val="39369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521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200792672000336"/>
          <c:y val="0.38459216336830299"/>
          <c:w val="0.53552013829596601"/>
          <c:h val="0.1547369486826016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40966754155732"/>
          <c:y val="5.0925925925925923E-2"/>
          <c:w val="0.67773622047244098"/>
          <c:h val="0.86335629921259838"/>
        </c:manualLayout>
      </c:layout>
      <c:lineChart>
        <c:grouping val="standard"/>
        <c:varyColors val="0"/>
        <c:ser>
          <c:idx val="6"/>
          <c:order val="2"/>
          <c:tx>
            <c:strRef>
              <c:f>ss4_table!$Q$1</c:f>
              <c:strCache>
                <c:ptCount val="1"/>
                <c:pt idx="0">
                  <c:v>Mean Wage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ss4_table!$K$2:$K$9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ss4_table!$Q$2:$Q$9</c:f>
              <c:numCache>
                <c:formatCode>_(* #,##0_);_(* \(#,##0\);_(* "-"??_);_(@_)</c:formatCode>
                <c:ptCount val="8"/>
                <c:pt idx="0">
                  <c:v>22242.958673335088</c:v>
                </c:pt>
                <c:pt idx="1">
                  <c:v>22608.672936259143</c:v>
                </c:pt>
                <c:pt idx="2">
                  <c:v>22196.342392684783</c:v>
                </c:pt>
                <c:pt idx="3">
                  <c:v>23180.516491945797</c:v>
                </c:pt>
                <c:pt idx="4">
                  <c:v>23137.912530185138</c:v>
                </c:pt>
                <c:pt idx="5">
                  <c:v>22478.96721787061</c:v>
                </c:pt>
                <c:pt idx="6">
                  <c:v>24176.152623211448</c:v>
                </c:pt>
                <c:pt idx="7">
                  <c:v>23801.531393568148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8704"/>
        <c:axId val="145053888"/>
      </c:lineChart>
      <c:lineChart>
        <c:grouping val="standard"/>
        <c:varyColors val="0"/>
        <c:ser>
          <c:idx val="4"/>
          <c:order val="0"/>
          <c:tx>
            <c:strRef>
              <c:f>ss4_table!$O$1</c:f>
              <c:strCache>
                <c:ptCount val="1"/>
                <c:pt idx="0">
                  <c:v>Estabs per 1000 Person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ss4_table!$K$2:$K$9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ss4_table!$O$2:$O$9</c:f>
              <c:numCache>
                <c:formatCode>_(* #,##0.00_);_(* \(#,##0.00\);_(* "-"??_);_(@_)</c:formatCode>
                <c:ptCount val="8"/>
                <c:pt idx="0">
                  <c:v>5.101641111455816</c:v>
                </c:pt>
                <c:pt idx="1">
                  <c:v>5.3398012616220587</c:v>
                </c:pt>
                <c:pt idx="2">
                  <c:v>5.6375014493298607</c:v>
                </c:pt>
                <c:pt idx="3">
                  <c:v>5.9038647751736848</c:v>
                </c:pt>
                <c:pt idx="4">
                  <c:v>6.1608270424583145</c:v>
                </c:pt>
                <c:pt idx="5">
                  <c:v>6.4083882511837498</c:v>
                </c:pt>
                <c:pt idx="6">
                  <c:v>6.6183452256724111</c:v>
                </c:pt>
                <c:pt idx="7">
                  <c:v>6.9317138443122026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ss4_table!$P$1</c:f>
              <c:strCache>
                <c:ptCount val="1"/>
                <c:pt idx="0">
                  <c:v>Mean Employment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ss4_table!$K$2:$K$9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ss4_table!$P$2:$P$9</c:f>
              <c:numCache>
                <c:formatCode>_(* #,##0.00_);_(* \(#,##0.00\);_(* "-"??_);_(@_)</c:formatCode>
                <c:ptCount val="8"/>
                <c:pt idx="0">
                  <c:v>2.3335380835380835</c:v>
                </c:pt>
                <c:pt idx="1">
                  <c:v>2.2464788732394365</c:v>
                </c:pt>
                <c:pt idx="2">
                  <c:v>2.1884380211228462</c:v>
                </c:pt>
                <c:pt idx="3">
                  <c:v>2.0759023354564756</c:v>
                </c:pt>
                <c:pt idx="4">
                  <c:v>1.8957273652085453</c:v>
                </c:pt>
                <c:pt idx="5">
                  <c:v>1.6855745721271393</c:v>
                </c:pt>
                <c:pt idx="6">
                  <c:v>1.4891098484848484</c:v>
                </c:pt>
                <c:pt idx="7">
                  <c:v>1.4760397830018084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56512"/>
        <c:axId val="145054464"/>
      </c:lineChart>
      <c:catAx>
        <c:axId val="393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5053888"/>
        <c:crosses val="autoZero"/>
        <c:auto val="1"/>
        <c:lblAlgn val="ctr"/>
        <c:lblOffset val="100"/>
        <c:noMultiLvlLbl val="0"/>
      </c:catAx>
      <c:valAx>
        <c:axId val="1450538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9368704"/>
        <c:crosses val="autoZero"/>
        <c:crossBetween val="between"/>
      </c:valAx>
      <c:valAx>
        <c:axId val="145054464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256512"/>
        <c:crosses val="max"/>
        <c:crossBetween val="between"/>
      </c:valAx>
      <c:catAx>
        <c:axId val="40256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544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715179352580928"/>
          <c:y val="4.9774351122776311E-2"/>
          <c:w val="0.66562598425196851"/>
          <c:h val="0.18285870516185479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6AF37-1FEF-4E26-BA37-B6308BA20A9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E8941-51E4-4B61-BA55-821B6FCC5324}">
      <dgm:prSet phldrT="[Text]"/>
      <dgm:spPr/>
      <dgm:t>
        <a:bodyPr/>
        <a:lstStyle/>
        <a:p>
          <a:pPr algn="ctr"/>
          <a:r>
            <a:rPr lang="en-US" dirty="0" smtClean="0"/>
            <a:t>Policy (LEHD)</a:t>
          </a:r>
        </a:p>
        <a:p>
          <a:pPr algn="l"/>
          <a:r>
            <a:rPr lang="en-US" dirty="0" smtClean="0"/>
            <a:t>Return to training </a:t>
          </a:r>
        </a:p>
        <a:p>
          <a:pPr algn="l"/>
          <a:r>
            <a:rPr lang="en-US" dirty="0" smtClean="0"/>
            <a:t>Impact of firms on workers (low wage work)</a:t>
          </a:r>
        </a:p>
        <a:p>
          <a:pPr algn="l"/>
          <a:r>
            <a:rPr lang="en-US" dirty="0" smtClean="0"/>
            <a:t>Impact of workers on firms (productivity and competitiveness)</a:t>
          </a:r>
          <a:endParaRPr lang="en-US" dirty="0"/>
        </a:p>
      </dgm:t>
    </dgm:pt>
    <dgm:pt modelId="{4ED0D0E1-49D6-434E-9AD5-B66BDB44BB52}" type="parTrans" cxnId="{B5F31024-7C19-4BEC-9228-FF39AAB1CA91}">
      <dgm:prSet/>
      <dgm:spPr/>
      <dgm:t>
        <a:bodyPr/>
        <a:lstStyle/>
        <a:p>
          <a:endParaRPr lang="en-US"/>
        </a:p>
      </dgm:t>
    </dgm:pt>
    <dgm:pt modelId="{A11BC29C-808B-4AE8-8463-CA7FDD40A12E}" type="sibTrans" cxnId="{B5F31024-7C19-4BEC-9228-FF39AAB1CA91}">
      <dgm:prSet/>
      <dgm:spPr/>
      <dgm:t>
        <a:bodyPr/>
        <a:lstStyle/>
        <a:p>
          <a:endParaRPr lang="en-US"/>
        </a:p>
      </dgm:t>
    </dgm:pt>
    <dgm:pt modelId="{E7F775F8-892C-48CA-8F77-73DB5C16D530}">
      <dgm:prSet phldrT="[Text]"/>
      <dgm:spPr/>
      <dgm:t>
        <a:bodyPr/>
        <a:lstStyle/>
        <a:p>
          <a:r>
            <a:rPr lang="en-US" dirty="0" smtClean="0"/>
            <a:t>Need linked employer-employee data</a:t>
          </a:r>
          <a:endParaRPr lang="en-US" dirty="0"/>
        </a:p>
      </dgm:t>
    </dgm:pt>
    <dgm:pt modelId="{2F88E855-B82E-40EC-B5D6-027F72FBF568}" type="parTrans" cxnId="{E4F3417A-2315-44D7-9502-4C4E8895240F}">
      <dgm:prSet/>
      <dgm:spPr/>
      <dgm:t>
        <a:bodyPr/>
        <a:lstStyle/>
        <a:p>
          <a:endParaRPr lang="en-US"/>
        </a:p>
      </dgm:t>
    </dgm:pt>
    <dgm:pt modelId="{EF2E56C2-F1B6-470C-A53A-2BE3FD75B75C}" type="sibTrans" cxnId="{E4F3417A-2315-44D7-9502-4C4E8895240F}">
      <dgm:prSet/>
      <dgm:spPr/>
      <dgm:t>
        <a:bodyPr/>
        <a:lstStyle/>
        <a:p>
          <a:endParaRPr lang="en-US"/>
        </a:p>
      </dgm:t>
    </dgm:pt>
    <dgm:pt modelId="{9C232CF1-ACB7-4BA6-956B-939BE1F8A254}">
      <dgm:prSet phldrT="[Text]"/>
      <dgm:spPr/>
      <dgm:t>
        <a:bodyPr/>
        <a:lstStyle/>
        <a:p>
          <a:r>
            <a:rPr lang="en-US" dirty="0" smtClean="0"/>
            <a:t>Begin pilot project with MD UI wage records at Census</a:t>
          </a:r>
          <a:endParaRPr lang="en-US" dirty="0"/>
        </a:p>
      </dgm:t>
    </dgm:pt>
    <dgm:pt modelId="{DE0942D7-D09B-4DC5-844D-F3F0B0E9E8F2}" type="parTrans" cxnId="{64560A6A-A565-4C9A-B517-B6D1777EDABE}">
      <dgm:prSet/>
      <dgm:spPr/>
      <dgm:t>
        <a:bodyPr/>
        <a:lstStyle/>
        <a:p>
          <a:endParaRPr lang="en-US"/>
        </a:p>
      </dgm:t>
    </dgm:pt>
    <dgm:pt modelId="{975581CB-3EDE-4DDD-AF91-767AE47A0F8E}" type="sibTrans" cxnId="{64560A6A-A565-4C9A-B517-B6D1777EDABE}">
      <dgm:prSet/>
      <dgm:spPr/>
      <dgm:t>
        <a:bodyPr/>
        <a:lstStyle/>
        <a:p>
          <a:endParaRPr lang="en-US"/>
        </a:p>
      </dgm:t>
    </dgm:pt>
    <dgm:pt modelId="{9F3F33A5-0D93-4C9F-AF3A-A4A9ED690D1D}">
      <dgm:prSet phldrT="[Text]"/>
      <dgm:spPr/>
      <dgm:t>
        <a:bodyPr/>
        <a:lstStyle/>
        <a:p>
          <a:pPr algn="ctr"/>
          <a:r>
            <a:rPr lang="en-US" dirty="0" smtClean="0"/>
            <a:t>Policy (Enclave)</a:t>
          </a:r>
        </a:p>
        <a:p>
          <a:pPr algn="l"/>
          <a:r>
            <a:rPr lang="en-US" dirty="0" smtClean="0"/>
            <a:t>Impact of advanced technology grants on competitiveness</a:t>
          </a:r>
        </a:p>
        <a:p>
          <a:pPr algn="l"/>
          <a:r>
            <a:rPr lang="en-US" dirty="0" smtClean="0"/>
            <a:t>Role of small businesses in entrepreneurship and innovations</a:t>
          </a:r>
        </a:p>
        <a:p>
          <a:pPr algn="l"/>
          <a:r>
            <a:rPr lang="en-US" dirty="0" smtClean="0"/>
            <a:t>Impact of farm policy on farm outcomes</a:t>
          </a:r>
        </a:p>
      </dgm:t>
    </dgm:pt>
    <dgm:pt modelId="{AD17B92A-454D-451F-B947-D2FE2B29731C}" type="parTrans" cxnId="{87FAEFC0-4E02-43DB-A6A9-ACC7DF4AC1EE}">
      <dgm:prSet/>
      <dgm:spPr/>
      <dgm:t>
        <a:bodyPr/>
        <a:lstStyle/>
        <a:p>
          <a:endParaRPr lang="en-US"/>
        </a:p>
      </dgm:t>
    </dgm:pt>
    <dgm:pt modelId="{D9B33D2F-C207-4395-8187-7F4CA6AE06F1}" type="sibTrans" cxnId="{87FAEFC0-4E02-43DB-A6A9-ACC7DF4AC1EE}">
      <dgm:prSet/>
      <dgm:spPr/>
      <dgm:t>
        <a:bodyPr/>
        <a:lstStyle/>
        <a:p>
          <a:endParaRPr lang="en-US"/>
        </a:p>
      </dgm:t>
    </dgm:pt>
    <dgm:pt modelId="{01F2A7B7-77A7-4430-9B10-3C486E6193A7}">
      <dgm:prSet phldrT="[Text]"/>
      <dgm:spPr/>
      <dgm:t>
        <a:bodyPr/>
        <a:lstStyle/>
        <a:p>
          <a:r>
            <a:rPr lang="en-US" dirty="0" smtClean="0"/>
            <a:t>Need researcher access to confidential </a:t>
          </a:r>
          <a:r>
            <a:rPr lang="en-US" dirty="0" err="1" smtClean="0"/>
            <a:t>microdata</a:t>
          </a:r>
          <a:endParaRPr lang="en-US" dirty="0"/>
        </a:p>
      </dgm:t>
    </dgm:pt>
    <dgm:pt modelId="{73515644-C719-479C-A856-77CDDCDE5933}" type="parTrans" cxnId="{F64948B1-9688-4283-8BFF-8DD562FD3BD5}">
      <dgm:prSet/>
      <dgm:spPr/>
      <dgm:t>
        <a:bodyPr/>
        <a:lstStyle/>
        <a:p>
          <a:endParaRPr lang="en-US"/>
        </a:p>
      </dgm:t>
    </dgm:pt>
    <dgm:pt modelId="{4FD56445-92D0-4CB9-B40C-2157ED22F604}" type="sibTrans" cxnId="{F64948B1-9688-4283-8BFF-8DD562FD3BD5}">
      <dgm:prSet/>
      <dgm:spPr/>
      <dgm:t>
        <a:bodyPr/>
        <a:lstStyle/>
        <a:p>
          <a:endParaRPr lang="en-US"/>
        </a:p>
      </dgm:t>
    </dgm:pt>
    <dgm:pt modelId="{6B114879-2DDE-4411-B4DD-91474C6CCB0D}">
      <dgm:prSet phldrT="[Text]"/>
      <dgm:spPr/>
      <dgm:t>
        <a:bodyPr/>
        <a:lstStyle/>
        <a:p>
          <a:r>
            <a:rPr lang="en-US" dirty="0" smtClean="0"/>
            <a:t>Begin pilot project to build remote access data enclave at NORC/</a:t>
          </a:r>
          <a:r>
            <a:rPr lang="en-US" dirty="0" err="1" smtClean="0"/>
            <a:t>UofChicago</a:t>
          </a:r>
          <a:endParaRPr lang="en-US" dirty="0"/>
        </a:p>
      </dgm:t>
    </dgm:pt>
    <dgm:pt modelId="{1C644A8F-70BD-4C10-A8AE-731A33120FE2}" type="parTrans" cxnId="{FFA5A947-F1E4-4746-802B-2EC9480A1C77}">
      <dgm:prSet/>
      <dgm:spPr/>
      <dgm:t>
        <a:bodyPr/>
        <a:lstStyle/>
        <a:p>
          <a:endParaRPr lang="en-US"/>
        </a:p>
      </dgm:t>
    </dgm:pt>
    <dgm:pt modelId="{3B17DD03-14D1-4D88-A598-619FEECE8093}" type="sibTrans" cxnId="{FFA5A947-F1E4-4746-802B-2EC9480A1C77}">
      <dgm:prSet/>
      <dgm:spPr/>
      <dgm:t>
        <a:bodyPr/>
        <a:lstStyle/>
        <a:p>
          <a:endParaRPr lang="en-US"/>
        </a:p>
      </dgm:t>
    </dgm:pt>
    <dgm:pt modelId="{3D604C75-FC58-4127-BB06-911B775912FB}">
      <dgm:prSet phldrT="[Text]"/>
      <dgm:spPr/>
      <dgm:t>
        <a:bodyPr/>
        <a:lstStyle/>
        <a:p>
          <a:r>
            <a:rPr lang="en-US" dirty="0" smtClean="0"/>
            <a:t>Eventually, 5 federal, 150 state agencies combined for LEHD program</a:t>
          </a:r>
          <a:endParaRPr lang="en-US" dirty="0"/>
        </a:p>
      </dgm:t>
    </dgm:pt>
    <dgm:pt modelId="{46D3B46E-B7A3-4C7B-A34E-D25607C6E585}" type="parTrans" cxnId="{468EE85E-4E1C-4EDA-8E75-A911ECCE3462}">
      <dgm:prSet/>
      <dgm:spPr/>
      <dgm:t>
        <a:bodyPr/>
        <a:lstStyle/>
        <a:p>
          <a:endParaRPr lang="en-US"/>
        </a:p>
      </dgm:t>
    </dgm:pt>
    <dgm:pt modelId="{8352413C-0944-4AFB-B405-3174EB9D5CE3}" type="sibTrans" cxnId="{468EE85E-4E1C-4EDA-8E75-A911ECCE3462}">
      <dgm:prSet/>
      <dgm:spPr/>
      <dgm:t>
        <a:bodyPr/>
        <a:lstStyle/>
        <a:p>
          <a:endParaRPr lang="en-US"/>
        </a:p>
      </dgm:t>
    </dgm:pt>
    <dgm:pt modelId="{3DED3EE9-D74B-430B-900B-E7BFA5DF5AB7}">
      <dgm:prSet phldrT="[Text]"/>
      <dgm:spPr/>
      <dgm:t>
        <a:bodyPr/>
        <a:lstStyle/>
        <a:p>
          <a:r>
            <a:rPr lang="en-US" dirty="0" smtClean="0"/>
            <a:t>Eventually platform for multiple federal and state agencies, private foundations; access for over 400 researchers</a:t>
          </a:r>
          <a:endParaRPr lang="en-US" dirty="0"/>
        </a:p>
      </dgm:t>
    </dgm:pt>
    <dgm:pt modelId="{6D7B2D4A-6112-4985-9097-DAF493BDD1C3}" type="parTrans" cxnId="{F7D07C46-609F-41BE-9301-6BD1CF162CAF}">
      <dgm:prSet/>
      <dgm:spPr/>
      <dgm:t>
        <a:bodyPr/>
        <a:lstStyle/>
        <a:p>
          <a:endParaRPr lang="en-US"/>
        </a:p>
      </dgm:t>
    </dgm:pt>
    <dgm:pt modelId="{C0418609-02D6-4CAC-8C4E-0D313EE84723}" type="sibTrans" cxnId="{F7D07C46-609F-41BE-9301-6BD1CF162CAF}">
      <dgm:prSet/>
      <dgm:spPr/>
      <dgm:t>
        <a:bodyPr/>
        <a:lstStyle/>
        <a:p>
          <a:endParaRPr lang="en-US"/>
        </a:p>
      </dgm:t>
    </dgm:pt>
    <dgm:pt modelId="{69F23945-0751-4D7C-A6D8-CC7A4BB30E60}">
      <dgm:prSet phldrT="[Text]"/>
      <dgm:spPr/>
      <dgm:t>
        <a:bodyPr/>
        <a:lstStyle/>
        <a:p>
          <a:endParaRPr lang="en-US" dirty="0"/>
        </a:p>
      </dgm:t>
    </dgm:pt>
    <dgm:pt modelId="{98C2E6C8-C81D-4E2B-A5E3-58410EEDFB43}" type="parTrans" cxnId="{EA9BBE0F-590E-4142-B7BB-572270EEB1A9}">
      <dgm:prSet/>
      <dgm:spPr/>
      <dgm:t>
        <a:bodyPr/>
        <a:lstStyle/>
        <a:p>
          <a:endParaRPr lang="en-US"/>
        </a:p>
      </dgm:t>
    </dgm:pt>
    <dgm:pt modelId="{EC9D0890-B8C3-4261-8325-2FDB037529C8}" type="sibTrans" cxnId="{EA9BBE0F-590E-4142-B7BB-572270EEB1A9}">
      <dgm:prSet/>
      <dgm:spPr/>
      <dgm:t>
        <a:bodyPr/>
        <a:lstStyle/>
        <a:p>
          <a:endParaRPr lang="en-US"/>
        </a:p>
      </dgm:t>
    </dgm:pt>
    <dgm:pt modelId="{D14D6E1F-94BF-403F-A5AF-16F983F9001B}">
      <dgm:prSet/>
      <dgm:spPr/>
      <dgm:t>
        <a:bodyPr/>
        <a:lstStyle/>
        <a:p>
          <a:pPr algn="ctr"/>
          <a:r>
            <a:rPr lang="en-US" dirty="0" smtClean="0"/>
            <a:t>Policy (IRIS)</a:t>
          </a:r>
        </a:p>
        <a:p>
          <a:pPr algn="l"/>
          <a:r>
            <a:rPr lang="en-US" dirty="0" smtClean="0"/>
            <a:t>Returns to investment in R&amp;D</a:t>
          </a:r>
        </a:p>
        <a:p>
          <a:pPr algn="l"/>
          <a:r>
            <a:rPr lang="en-US" dirty="0" smtClean="0"/>
            <a:t>Link between R&amp;D and innovation</a:t>
          </a:r>
        </a:p>
        <a:p>
          <a:pPr algn="l"/>
          <a:r>
            <a:rPr lang="en-US" dirty="0" smtClean="0"/>
            <a:t>Understanding STEM workforce demand and supply</a:t>
          </a:r>
        </a:p>
        <a:p>
          <a:pPr algn="ctr"/>
          <a:endParaRPr lang="en-US" dirty="0"/>
        </a:p>
      </dgm:t>
    </dgm:pt>
    <dgm:pt modelId="{62601738-B17A-4E68-8DC1-6EDFF65FDB29}" type="parTrans" cxnId="{E184E843-59FA-4E97-8433-6244B231748E}">
      <dgm:prSet/>
      <dgm:spPr/>
    </dgm:pt>
    <dgm:pt modelId="{E5AE76A6-8D23-4306-A274-DF5CC35EAC41}" type="sibTrans" cxnId="{E184E843-59FA-4E97-8433-6244B231748E}">
      <dgm:prSet/>
      <dgm:spPr/>
    </dgm:pt>
    <dgm:pt modelId="{A726E029-7F2D-431A-8E36-ACCD05FD4C46}">
      <dgm:prSet/>
      <dgm:spPr/>
      <dgm:t>
        <a:bodyPr/>
        <a:lstStyle/>
        <a:p>
          <a:r>
            <a:rPr lang="en-US" dirty="0" smtClean="0"/>
            <a:t>Need “big data” approach to link funding, research networks and  outputs/outcomes</a:t>
          </a:r>
          <a:endParaRPr lang="en-US" dirty="0"/>
        </a:p>
      </dgm:t>
    </dgm:pt>
    <dgm:pt modelId="{368D3422-28E6-489B-849B-6FA748A1948C}" type="parTrans" cxnId="{5008FF02-050B-4B74-B675-657E80AAE5AA}">
      <dgm:prSet/>
      <dgm:spPr/>
    </dgm:pt>
    <dgm:pt modelId="{E358CD53-F7B5-4AFF-92FF-2870E9D0E9E6}" type="sibTrans" cxnId="{5008FF02-050B-4B74-B675-657E80AAE5AA}">
      <dgm:prSet/>
      <dgm:spPr/>
    </dgm:pt>
    <dgm:pt modelId="{7FA21032-BA98-4208-BE4A-205ADE0D6310}">
      <dgm:prSet/>
      <dgm:spPr/>
      <dgm:t>
        <a:bodyPr/>
        <a:lstStyle/>
        <a:p>
          <a:r>
            <a:rPr lang="en-US" dirty="0" smtClean="0"/>
            <a:t>Begin STAR METRICS program with White House/NSF/NIH; added EPA, USDA and DOE; 100 universities</a:t>
          </a:r>
          <a:endParaRPr lang="en-US" dirty="0"/>
        </a:p>
      </dgm:t>
    </dgm:pt>
    <dgm:pt modelId="{A89573BD-9B9F-4D66-8BCA-747AEB53100A}" type="parTrans" cxnId="{B4A7DBA0-BCCA-43D2-AB69-41C534EC87D8}">
      <dgm:prSet/>
      <dgm:spPr/>
    </dgm:pt>
    <dgm:pt modelId="{5F6D75ED-2204-4282-901C-1FAC893080AF}" type="sibTrans" cxnId="{B4A7DBA0-BCCA-43D2-AB69-41C534EC87D8}">
      <dgm:prSet/>
      <dgm:spPr/>
    </dgm:pt>
    <dgm:pt modelId="{8E772A26-6691-4556-BB79-54FDDBACC466}">
      <dgm:prSet/>
      <dgm:spPr/>
      <dgm:t>
        <a:bodyPr/>
        <a:lstStyle/>
        <a:p>
          <a:r>
            <a:rPr lang="en-US" dirty="0" smtClean="0"/>
            <a:t>Begin extended UMETRICS program with CIC institutions</a:t>
          </a:r>
          <a:endParaRPr lang="en-US" dirty="0"/>
        </a:p>
      </dgm:t>
    </dgm:pt>
    <dgm:pt modelId="{BD51D9B1-8DC2-4635-8B16-7BA796CB7F90}" type="parTrans" cxnId="{A0D5DE7D-B936-4ABE-B878-93B51BACB474}">
      <dgm:prSet/>
      <dgm:spPr/>
    </dgm:pt>
    <dgm:pt modelId="{F5943E66-D766-43E1-91DB-6E2301682830}" type="sibTrans" cxnId="{A0D5DE7D-B936-4ABE-B878-93B51BACB474}">
      <dgm:prSet/>
      <dgm:spPr/>
    </dgm:pt>
    <dgm:pt modelId="{BB89EDF4-918B-4DFB-9F17-33BE7A7777B9}">
      <dgm:prSet/>
      <dgm:spPr/>
      <dgm:t>
        <a:bodyPr/>
        <a:lstStyle/>
        <a:p>
          <a:r>
            <a:rPr lang="en-US" dirty="0" smtClean="0"/>
            <a:t>Establish Institute for Research on Innovation and Science</a:t>
          </a:r>
          <a:endParaRPr lang="en-US" dirty="0"/>
        </a:p>
      </dgm:t>
    </dgm:pt>
    <dgm:pt modelId="{7CA40F78-1A80-4E87-8ABD-7254FAB1DEEF}" type="parTrans" cxnId="{97C7C83F-8A5A-4EAE-ACC4-401E7F093899}">
      <dgm:prSet/>
      <dgm:spPr/>
    </dgm:pt>
    <dgm:pt modelId="{8087993C-EA5A-4636-8E54-F73CBF100F8A}" type="sibTrans" cxnId="{97C7C83F-8A5A-4EAE-ACC4-401E7F093899}">
      <dgm:prSet/>
      <dgm:spPr/>
    </dgm:pt>
    <dgm:pt modelId="{E6895C26-2B2B-417B-BF0E-710E52FFD4E4}" type="pres">
      <dgm:prSet presAssocID="{2026AF37-1FEF-4E26-BA37-B6308BA20A9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B948F8-3FCC-407F-A552-2461C7FC53CF}" type="pres">
      <dgm:prSet presAssocID="{648E8941-51E4-4B61-BA55-821B6FCC5324}" presName="linNode" presStyleCnt="0"/>
      <dgm:spPr/>
    </dgm:pt>
    <dgm:pt modelId="{BF701BDA-E7F5-4DE5-89EB-5D9E0E6668A2}" type="pres">
      <dgm:prSet presAssocID="{648E8941-51E4-4B61-BA55-821B6FCC532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214E8-A166-4944-BCF2-5F8DE1E9AA75}" type="pres">
      <dgm:prSet presAssocID="{648E8941-51E4-4B61-BA55-821B6FCC532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65018-F2D3-4BD5-8814-F608148285D5}" type="pres">
      <dgm:prSet presAssocID="{A11BC29C-808B-4AE8-8463-CA7FDD40A12E}" presName="spacing" presStyleCnt="0"/>
      <dgm:spPr/>
    </dgm:pt>
    <dgm:pt modelId="{81E2B9B7-35BC-46D1-A504-A0D74E7790BD}" type="pres">
      <dgm:prSet presAssocID="{9F3F33A5-0D93-4C9F-AF3A-A4A9ED690D1D}" presName="linNode" presStyleCnt="0"/>
      <dgm:spPr/>
    </dgm:pt>
    <dgm:pt modelId="{6A286C65-11BB-434E-AF15-74A9063FADB0}" type="pres">
      <dgm:prSet presAssocID="{9F3F33A5-0D93-4C9F-AF3A-A4A9ED690D1D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819B2-2728-4651-8196-8A4EFFBFEB59}" type="pres">
      <dgm:prSet presAssocID="{9F3F33A5-0D93-4C9F-AF3A-A4A9ED690D1D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E861C-516D-4313-BABF-3C497AABF85C}" type="pres">
      <dgm:prSet presAssocID="{D9B33D2F-C207-4395-8187-7F4CA6AE06F1}" presName="spacing" presStyleCnt="0"/>
      <dgm:spPr/>
    </dgm:pt>
    <dgm:pt modelId="{4BDAF668-9691-41C8-B545-1892845841CF}" type="pres">
      <dgm:prSet presAssocID="{D14D6E1F-94BF-403F-A5AF-16F983F9001B}" presName="linNode" presStyleCnt="0"/>
      <dgm:spPr/>
    </dgm:pt>
    <dgm:pt modelId="{8B173915-E30D-4CD4-83D1-985FAE35CA05}" type="pres">
      <dgm:prSet presAssocID="{D14D6E1F-94BF-403F-A5AF-16F983F9001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4E0FF-E8C6-44FE-821F-3B758CD8E869}" type="pres">
      <dgm:prSet presAssocID="{D14D6E1F-94BF-403F-A5AF-16F983F9001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3417A-2315-44D7-9502-4C4E8895240F}" srcId="{648E8941-51E4-4B61-BA55-821B6FCC5324}" destId="{E7F775F8-892C-48CA-8F77-73DB5C16D530}" srcOrd="0" destOrd="0" parTransId="{2F88E855-B82E-40EC-B5D6-027F72FBF568}" sibTransId="{EF2E56C2-F1B6-470C-A53A-2BE3FD75B75C}"/>
    <dgm:cxn modelId="{B5F31024-7C19-4BEC-9228-FF39AAB1CA91}" srcId="{2026AF37-1FEF-4E26-BA37-B6308BA20A91}" destId="{648E8941-51E4-4B61-BA55-821B6FCC5324}" srcOrd="0" destOrd="0" parTransId="{4ED0D0E1-49D6-434E-9AD5-B66BDB44BB52}" sibTransId="{A11BC29C-808B-4AE8-8463-CA7FDD40A12E}"/>
    <dgm:cxn modelId="{5008FF02-050B-4B74-B675-657E80AAE5AA}" srcId="{D14D6E1F-94BF-403F-A5AF-16F983F9001B}" destId="{A726E029-7F2D-431A-8E36-ACCD05FD4C46}" srcOrd="0" destOrd="0" parTransId="{368D3422-28E6-489B-849B-6FA748A1948C}" sibTransId="{E358CD53-F7B5-4AFF-92FF-2870E9D0E9E6}"/>
    <dgm:cxn modelId="{9D3B1F35-70C0-42EC-8F09-1267A6FE40DE}" type="presOf" srcId="{D14D6E1F-94BF-403F-A5AF-16F983F9001B}" destId="{8B173915-E30D-4CD4-83D1-985FAE35CA05}" srcOrd="0" destOrd="0" presId="urn:microsoft.com/office/officeart/2005/8/layout/vList6"/>
    <dgm:cxn modelId="{553B89CD-E235-4D6C-9D55-C8E8756E3D0E}" type="presOf" srcId="{6B114879-2DDE-4411-B4DD-91474C6CCB0D}" destId="{919819B2-2728-4651-8196-8A4EFFBFEB59}" srcOrd="0" destOrd="1" presId="urn:microsoft.com/office/officeart/2005/8/layout/vList6"/>
    <dgm:cxn modelId="{921F9669-E155-413E-8D96-9FAA3DBA08FE}" type="presOf" srcId="{8E772A26-6691-4556-BB79-54FDDBACC466}" destId="{E0B4E0FF-E8C6-44FE-821F-3B758CD8E869}" srcOrd="0" destOrd="2" presId="urn:microsoft.com/office/officeart/2005/8/layout/vList6"/>
    <dgm:cxn modelId="{E184E843-59FA-4E97-8433-6244B231748E}" srcId="{2026AF37-1FEF-4E26-BA37-B6308BA20A91}" destId="{D14D6E1F-94BF-403F-A5AF-16F983F9001B}" srcOrd="2" destOrd="0" parTransId="{62601738-B17A-4E68-8DC1-6EDFF65FDB29}" sibTransId="{E5AE76A6-8D23-4306-A274-DF5CC35EAC41}"/>
    <dgm:cxn modelId="{9ADBE1AA-9147-4957-967C-3C4F1A9A3102}" type="presOf" srcId="{3DED3EE9-D74B-430B-900B-E7BFA5DF5AB7}" destId="{919819B2-2728-4651-8196-8A4EFFBFEB59}" srcOrd="0" destOrd="2" presId="urn:microsoft.com/office/officeart/2005/8/layout/vList6"/>
    <dgm:cxn modelId="{F7D07C46-609F-41BE-9301-6BD1CF162CAF}" srcId="{9F3F33A5-0D93-4C9F-AF3A-A4A9ED690D1D}" destId="{3DED3EE9-D74B-430B-900B-E7BFA5DF5AB7}" srcOrd="2" destOrd="0" parTransId="{6D7B2D4A-6112-4985-9097-DAF493BDD1C3}" sibTransId="{C0418609-02D6-4CAC-8C4E-0D313EE84723}"/>
    <dgm:cxn modelId="{BDE38D28-38CC-477B-A071-92EB18153472}" type="presOf" srcId="{69F23945-0751-4D7C-A6D8-CC7A4BB30E60}" destId="{919819B2-2728-4651-8196-8A4EFFBFEB59}" srcOrd="0" destOrd="3" presId="urn:microsoft.com/office/officeart/2005/8/layout/vList6"/>
    <dgm:cxn modelId="{57F315A7-6099-415B-AEC3-45D0ED80DC4B}" type="presOf" srcId="{3D604C75-FC58-4127-BB06-911B775912FB}" destId="{6B2214E8-A166-4944-BCF2-5F8DE1E9AA75}" srcOrd="0" destOrd="2" presId="urn:microsoft.com/office/officeart/2005/8/layout/vList6"/>
    <dgm:cxn modelId="{63426B1A-3039-419B-A98B-DC339948F33E}" type="presOf" srcId="{9C232CF1-ACB7-4BA6-956B-939BE1F8A254}" destId="{6B2214E8-A166-4944-BCF2-5F8DE1E9AA75}" srcOrd="0" destOrd="1" presId="urn:microsoft.com/office/officeart/2005/8/layout/vList6"/>
    <dgm:cxn modelId="{64560A6A-A565-4C9A-B517-B6D1777EDABE}" srcId="{648E8941-51E4-4B61-BA55-821B6FCC5324}" destId="{9C232CF1-ACB7-4BA6-956B-939BE1F8A254}" srcOrd="1" destOrd="0" parTransId="{DE0942D7-D09B-4DC5-844D-F3F0B0E9E8F2}" sibTransId="{975581CB-3EDE-4DDD-AF91-767AE47A0F8E}"/>
    <dgm:cxn modelId="{5C8218C3-2D38-4FC0-8972-3E9052863554}" type="presOf" srcId="{648E8941-51E4-4B61-BA55-821B6FCC5324}" destId="{BF701BDA-E7F5-4DE5-89EB-5D9E0E6668A2}" srcOrd="0" destOrd="0" presId="urn:microsoft.com/office/officeart/2005/8/layout/vList6"/>
    <dgm:cxn modelId="{EA9BBE0F-590E-4142-B7BB-572270EEB1A9}" srcId="{9F3F33A5-0D93-4C9F-AF3A-A4A9ED690D1D}" destId="{69F23945-0751-4D7C-A6D8-CC7A4BB30E60}" srcOrd="3" destOrd="0" parTransId="{98C2E6C8-C81D-4E2B-A5E3-58410EEDFB43}" sibTransId="{EC9D0890-B8C3-4261-8325-2FDB037529C8}"/>
    <dgm:cxn modelId="{87FAEFC0-4E02-43DB-A6A9-ACC7DF4AC1EE}" srcId="{2026AF37-1FEF-4E26-BA37-B6308BA20A91}" destId="{9F3F33A5-0D93-4C9F-AF3A-A4A9ED690D1D}" srcOrd="1" destOrd="0" parTransId="{AD17B92A-454D-451F-B947-D2FE2B29731C}" sibTransId="{D9B33D2F-C207-4395-8187-7F4CA6AE06F1}"/>
    <dgm:cxn modelId="{4D9FD3D3-4CDB-4C91-81F7-2C42F43529DF}" type="presOf" srcId="{E7F775F8-892C-48CA-8F77-73DB5C16D530}" destId="{6B2214E8-A166-4944-BCF2-5F8DE1E9AA75}" srcOrd="0" destOrd="0" presId="urn:microsoft.com/office/officeart/2005/8/layout/vList6"/>
    <dgm:cxn modelId="{2A7C691F-D383-48D2-9413-64228A686721}" type="presOf" srcId="{2026AF37-1FEF-4E26-BA37-B6308BA20A91}" destId="{E6895C26-2B2B-417B-BF0E-710E52FFD4E4}" srcOrd="0" destOrd="0" presId="urn:microsoft.com/office/officeart/2005/8/layout/vList6"/>
    <dgm:cxn modelId="{468EE85E-4E1C-4EDA-8E75-A911ECCE3462}" srcId="{648E8941-51E4-4B61-BA55-821B6FCC5324}" destId="{3D604C75-FC58-4127-BB06-911B775912FB}" srcOrd="2" destOrd="0" parTransId="{46D3B46E-B7A3-4C7B-A34E-D25607C6E585}" sibTransId="{8352413C-0944-4AFB-B405-3174EB9D5CE3}"/>
    <dgm:cxn modelId="{B4A7DBA0-BCCA-43D2-AB69-41C534EC87D8}" srcId="{D14D6E1F-94BF-403F-A5AF-16F983F9001B}" destId="{7FA21032-BA98-4208-BE4A-205ADE0D6310}" srcOrd="1" destOrd="0" parTransId="{A89573BD-9B9F-4D66-8BCA-747AEB53100A}" sibTransId="{5F6D75ED-2204-4282-901C-1FAC893080AF}"/>
    <dgm:cxn modelId="{97C7C83F-8A5A-4EAE-ACC4-401E7F093899}" srcId="{D14D6E1F-94BF-403F-A5AF-16F983F9001B}" destId="{BB89EDF4-918B-4DFB-9F17-33BE7A7777B9}" srcOrd="3" destOrd="0" parTransId="{7CA40F78-1A80-4E87-8ABD-7254FAB1DEEF}" sibTransId="{8087993C-EA5A-4636-8E54-F73CBF100F8A}"/>
    <dgm:cxn modelId="{A0D5DE7D-B936-4ABE-B878-93B51BACB474}" srcId="{D14D6E1F-94BF-403F-A5AF-16F983F9001B}" destId="{8E772A26-6691-4556-BB79-54FDDBACC466}" srcOrd="2" destOrd="0" parTransId="{BD51D9B1-8DC2-4635-8B16-7BA796CB7F90}" sibTransId="{F5943E66-D766-43E1-91DB-6E2301682830}"/>
    <dgm:cxn modelId="{92B38005-8D74-4826-8424-F62ACA2F3BD8}" type="presOf" srcId="{BB89EDF4-918B-4DFB-9F17-33BE7A7777B9}" destId="{E0B4E0FF-E8C6-44FE-821F-3B758CD8E869}" srcOrd="0" destOrd="3" presId="urn:microsoft.com/office/officeart/2005/8/layout/vList6"/>
    <dgm:cxn modelId="{FFA5A947-F1E4-4746-802B-2EC9480A1C77}" srcId="{9F3F33A5-0D93-4C9F-AF3A-A4A9ED690D1D}" destId="{6B114879-2DDE-4411-B4DD-91474C6CCB0D}" srcOrd="1" destOrd="0" parTransId="{1C644A8F-70BD-4C10-A8AE-731A33120FE2}" sibTransId="{3B17DD03-14D1-4D88-A598-619FEECE8093}"/>
    <dgm:cxn modelId="{B6FB8FD2-1DA5-4009-AD28-A3ACB179BDE8}" type="presOf" srcId="{9F3F33A5-0D93-4C9F-AF3A-A4A9ED690D1D}" destId="{6A286C65-11BB-434E-AF15-74A9063FADB0}" srcOrd="0" destOrd="0" presId="urn:microsoft.com/office/officeart/2005/8/layout/vList6"/>
    <dgm:cxn modelId="{F64948B1-9688-4283-8BFF-8DD562FD3BD5}" srcId="{9F3F33A5-0D93-4C9F-AF3A-A4A9ED690D1D}" destId="{01F2A7B7-77A7-4430-9B10-3C486E6193A7}" srcOrd="0" destOrd="0" parTransId="{73515644-C719-479C-A856-77CDDCDE5933}" sibTransId="{4FD56445-92D0-4CB9-B40C-2157ED22F604}"/>
    <dgm:cxn modelId="{8FF7F044-1C61-457F-BD71-A856BE026459}" type="presOf" srcId="{A726E029-7F2D-431A-8E36-ACCD05FD4C46}" destId="{E0B4E0FF-E8C6-44FE-821F-3B758CD8E869}" srcOrd="0" destOrd="0" presId="urn:microsoft.com/office/officeart/2005/8/layout/vList6"/>
    <dgm:cxn modelId="{8EF6EDE7-AF0F-4158-844F-BC6BD8E5B551}" type="presOf" srcId="{01F2A7B7-77A7-4430-9B10-3C486E6193A7}" destId="{919819B2-2728-4651-8196-8A4EFFBFEB59}" srcOrd="0" destOrd="0" presId="urn:microsoft.com/office/officeart/2005/8/layout/vList6"/>
    <dgm:cxn modelId="{8745205D-E65D-46B2-B8A2-9A0AF2491C99}" type="presOf" srcId="{7FA21032-BA98-4208-BE4A-205ADE0D6310}" destId="{E0B4E0FF-E8C6-44FE-821F-3B758CD8E869}" srcOrd="0" destOrd="1" presId="urn:microsoft.com/office/officeart/2005/8/layout/vList6"/>
    <dgm:cxn modelId="{F37826CD-00CA-4B82-B755-80948B71EE6A}" type="presParOf" srcId="{E6895C26-2B2B-417B-BF0E-710E52FFD4E4}" destId="{A7B948F8-3FCC-407F-A552-2461C7FC53CF}" srcOrd="0" destOrd="0" presId="urn:microsoft.com/office/officeart/2005/8/layout/vList6"/>
    <dgm:cxn modelId="{18707381-8310-4319-A17E-863AE8574EDB}" type="presParOf" srcId="{A7B948F8-3FCC-407F-A552-2461C7FC53CF}" destId="{BF701BDA-E7F5-4DE5-89EB-5D9E0E6668A2}" srcOrd="0" destOrd="0" presId="urn:microsoft.com/office/officeart/2005/8/layout/vList6"/>
    <dgm:cxn modelId="{FBD51AB8-EA49-418D-9A6B-E07AD7428ABF}" type="presParOf" srcId="{A7B948F8-3FCC-407F-A552-2461C7FC53CF}" destId="{6B2214E8-A166-4944-BCF2-5F8DE1E9AA75}" srcOrd="1" destOrd="0" presId="urn:microsoft.com/office/officeart/2005/8/layout/vList6"/>
    <dgm:cxn modelId="{B703C9B6-31E9-4EE5-9998-6270DC152D7E}" type="presParOf" srcId="{E6895C26-2B2B-417B-BF0E-710E52FFD4E4}" destId="{C9865018-F2D3-4BD5-8814-F608148285D5}" srcOrd="1" destOrd="0" presId="urn:microsoft.com/office/officeart/2005/8/layout/vList6"/>
    <dgm:cxn modelId="{F3371CED-3651-47F2-98F8-1FECF98AEF80}" type="presParOf" srcId="{E6895C26-2B2B-417B-BF0E-710E52FFD4E4}" destId="{81E2B9B7-35BC-46D1-A504-A0D74E7790BD}" srcOrd="2" destOrd="0" presId="urn:microsoft.com/office/officeart/2005/8/layout/vList6"/>
    <dgm:cxn modelId="{1307C438-2EB4-426A-B147-47CE32E1B3B6}" type="presParOf" srcId="{81E2B9B7-35BC-46D1-A504-A0D74E7790BD}" destId="{6A286C65-11BB-434E-AF15-74A9063FADB0}" srcOrd="0" destOrd="0" presId="urn:microsoft.com/office/officeart/2005/8/layout/vList6"/>
    <dgm:cxn modelId="{B2E68CE7-2FC4-45F0-B834-C9B5D7B2ADD7}" type="presParOf" srcId="{81E2B9B7-35BC-46D1-A504-A0D74E7790BD}" destId="{919819B2-2728-4651-8196-8A4EFFBFEB59}" srcOrd="1" destOrd="0" presId="urn:microsoft.com/office/officeart/2005/8/layout/vList6"/>
    <dgm:cxn modelId="{660CB17A-CFDB-4CD4-9FE8-9D7A4EA12FF4}" type="presParOf" srcId="{E6895C26-2B2B-417B-BF0E-710E52FFD4E4}" destId="{4F8E861C-516D-4313-BABF-3C497AABF85C}" srcOrd="3" destOrd="0" presId="urn:microsoft.com/office/officeart/2005/8/layout/vList6"/>
    <dgm:cxn modelId="{41553730-98B5-43C3-8CD8-68FFEF223785}" type="presParOf" srcId="{E6895C26-2B2B-417B-BF0E-710E52FFD4E4}" destId="{4BDAF668-9691-41C8-B545-1892845841CF}" srcOrd="4" destOrd="0" presId="urn:microsoft.com/office/officeart/2005/8/layout/vList6"/>
    <dgm:cxn modelId="{37826110-CC89-404C-B7F2-41E96E449726}" type="presParOf" srcId="{4BDAF668-9691-41C8-B545-1892845841CF}" destId="{8B173915-E30D-4CD4-83D1-985FAE35CA05}" srcOrd="0" destOrd="0" presId="urn:microsoft.com/office/officeart/2005/8/layout/vList6"/>
    <dgm:cxn modelId="{3F448DF5-F51C-40E7-A1B4-4424C3EB2A72}" type="presParOf" srcId="{4BDAF668-9691-41C8-B545-1892845841CF}" destId="{E0B4E0FF-E8C6-44FE-821F-3B758CD8E8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214E8-A166-4944-BCF2-5F8DE1E9AA75}">
      <dsp:nvSpPr>
        <dsp:cNvPr id="0" name=""/>
        <dsp:cNvSpPr/>
      </dsp:nvSpPr>
      <dsp:spPr>
        <a:xfrm>
          <a:off x="3718560" y="0"/>
          <a:ext cx="5577840" cy="1635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Need linked employer-employee data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Begin pilot project with MD UI wage records at Census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Eventually, 5 federal, 150 state agencies combined for LEHD program</a:t>
          </a:r>
          <a:endParaRPr lang="en-US" sz="1400" kern="1200" dirty="0"/>
        </a:p>
      </dsp:txBody>
      <dsp:txXfrm>
        <a:off x="3718560" y="204391"/>
        <a:ext cx="4964668" cy="1226343"/>
      </dsp:txXfrm>
    </dsp:sp>
    <dsp:sp modelId="{BF701BDA-E7F5-4DE5-89EB-5D9E0E6668A2}">
      <dsp:nvSpPr>
        <dsp:cNvPr id="0" name=""/>
        <dsp:cNvSpPr/>
      </dsp:nvSpPr>
      <dsp:spPr>
        <a:xfrm>
          <a:off x="0" y="0"/>
          <a:ext cx="3718560" cy="163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Policy (LEHD)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Return to training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Impact of firms on workers (low wage work)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Impact of workers on firms (productivity and competitiveness)</a:t>
          </a:r>
          <a:endParaRPr lang="en-US" sz="1400" kern="1200" dirty="0"/>
        </a:p>
      </dsp:txBody>
      <dsp:txXfrm>
        <a:off x="79820" y="79820"/>
        <a:ext cx="3558920" cy="1475485"/>
      </dsp:txXfrm>
    </dsp:sp>
    <dsp:sp modelId="{919819B2-2728-4651-8196-8A4EFFBFEB59}">
      <dsp:nvSpPr>
        <dsp:cNvPr id="0" name=""/>
        <dsp:cNvSpPr/>
      </dsp:nvSpPr>
      <dsp:spPr>
        <a:xfrm>
          <a:off x="3718560" y="1798637"/>
          <a:ext cx="5577840" cy="1635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Need researcher access to confidential </a:t>
          </a:r>
          <a:r>
            <a:rPr lang="en-US" sz="1400" kern="1200" dirty="0" err="1" smtClean="0"/>
            <a:t>microdata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Begin pilot project to build remote access data enclave at NORC/</a:t>
          </a:r>
          <a:r>
            <a:rPr lang="en-US" sz="1400" kern="1200" dirty="0" err="1" smtClean="0"/>
            <a:t>UofChicago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Eventually platform for multiple federal and state agencies, private foundations; access for over 400 researchers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3718560" y="2003028"/>
        <a:ext cx="4964668" cy="1226343"/>
      </dsp:txXfrm>
    </dsp:sp>
    <dsp:sp modelId="{6A286C65-11BB-434E-AF15-74A9063FADB0}">
      <dsp:nvSpPr>
        <dsp:cNvPr id="0" name=""/>
        <dsp:cNvSpPr/>
      </dsp:nvSpPr>
      <dsp:spPr>
        <a:xfrm>
          <a:off x="0" y="1798637"/>
          <a:ext cx="3718560" cy="163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Policy (Enclave)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Impact of advanced technology grants on competitiveness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Role of small businesses in entrepreneurship and innovations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Impact of farm policy on farm outcomes</a:t>
          </a:r>
        </a:p>
      </dsp:txBody>
      <dsp:txXfrm>
        <a:off x="79820" y="1878457"/>
        <a:ext cx="3558920" cy="1475485"/>
      </dsp:txXfrm>
    </dsp:sp>
    <dsp:sp modelId="{E0B4E0FF-E8C6-44FE-821F-3B758CD8E869}">
      <dsp:nvSpPr>
        <dsp:cNvPr id="0" name=""/>
        <dsp:cNvSpPr/>
      </dsp:nvSpPr>
      <dsp:spPr>
        <a:xfrm>
          <a:off x="3718560" y="3597275"/>
          <a:ext cx="5577840" cy="1635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Need “big data” approach to link funding, research networks and  outputs/outcomes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Begin STAR METRICS program with White House/NSF/NIH; added EPA, USDA and DOE; 100 universities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Begin extended UMETRICS program with CIC institutions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Establish Institute for Research on Innovation and Science</a:t>
          </a:r>
          <a:endParaRPr lang="en-US" sz="1400" kern="1200" dirty="0"/>
        </a:p>
      </dsp:txBody>
      <dsp:txXfrm>
        <a:off x="3718560" y="3801666"/>
        <a:ext cx="4964668" cy="1226343"/>
      </dsp:txXfrm>
    </dsp:sp>
    <dsp:sp modelId="{8B173915-E30D-4CD4-83D1-985FAE35CA05}">
      <dsp:nvSpPr>
        <dsp:cNvPr id="0" name=""/>
        <dsp:cNvSpPr/>
      </dsp:nvSpPr>
      <dsp:spPr>
        <a:xfrm>
          <a:off x="0" y="3597275"/>
          <a:ext cx="3718560" cy="163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Policy (IRIS)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Returns to investment in R&amp;D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Link between R&amp;D and innovation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Understanding STEM workforce demand and supply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9820" y="3677095"/>
        <a:ext cx="3558920" cy="147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0.01226</cdr:x>
      <cdr:y>0.34681</cdr:y>
    </cdr:from>
    <cdr:to>
      <cdr:x>0.07598</cdr:x>
      <cdr:y>0.59191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34469" y="1141881"/>
          <a:ext cx="672352" cy="291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Payroll</a:t>
          </a:r>
        </a:p>
      </cdr:txBody>
    </cdr:sp>
  </cdr:relSizeAnchor>
  <cdr:relSizeAnchor xmlns:cdr="http://schemas.openxmlformats.org/drawingml/2006/chartDrawing">
    <cdr:from>
      <cdr:x>0.92951</cdr:x>
      <cdr:y>0.11523</cdr:y>
    </cdr:from>
    <cdr:to>
      <cdr:x>0.98719</cdr:x>
      <cdr:y>0.82343</cdr:y>
    </cdr:to>
    <cdr:sp macro="" textlink="">
      <cdr:nvSpPr>
        <cdr:cNvPr id="3" name="TextBox 1"/>
        <cdr:cNvSpPr txBox="1"/>
      </cdr:nvSpPr>
      <cdr:spPr>
        <a:xfrm xmlns:a="http://schemas.openxmlformats.org/drawingml/2006/main" rot="5400000">
          <a:off x="4732082" y="1460955"/>
          <a:ext cx="2475637" cy="359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# of </a:t>
          </a:r>
          <a:r>
            <a:rPr lang="en-US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Estabs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&amp; Employment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0.0049</cdr:x>
      <cdr:y>0.12623</cdr:y>
    </cdr:from>
    <cdr:to>
      <cdr:x>0.05392</cdr:x>
      <cdr:y>0.78799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773206" y="1141881"/>
          <a:ext cx="1815352" cy="224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Wage</a:t>
          </a:r>
        </a:p>
      </cdr:txBody>
    </cdr:sp>
  </cdr:relSizeAnchor>
  <cdr:relSizeAnchor xmlns:cdr="http://schemas.openxmlformats.org/drawingml/2006/chartDrawing">
    <cdr:from>
      <cdr:x>0.95098</cdr:x>
      <cdr:y>0.14515</cdr:y>
    </cdr:from>
    <cdr:to>
      <cdr:x>1</cdr:x>
      <cdr:y>0.80692</cdr:y>
    </cdr:to>
    <cdr:sp macro="" textlink="">
      <cdr:nvSpPr>
        <cdr:cNvPr id="3" name="TextBox 1"/>
        <cdr:cNvSpPr txBox="1"/>
      </cdr:nvSpPr>
      <cdr:spPr>
        <a:xfrm xmlns:a="http://schemas.openxmlformats.org/drawingml/2006/main" rot="5400000">
          <a:off x="3552265" y="1193800"/>
          <a:ext cx="1815352" cy="224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Estabs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&amp; Employment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AF2E-332E-47EF-AE64-B5CF31FEEBE8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EBC07-526F-4947-8E27-EE4D5BB9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9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67208-C611-4143-89A9-4DA7950593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67208-C611-4143-89A9-4DA7950593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C8E7-774B-407A-A2F7-E4CC8DE1ED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Existing experience with job creation in LEHD program at Census Bureau – 10 years of developing job creation algorithms and useful products from existing data</a:t>
            </a:r>
          </a:p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8E7C6-249C-4D01-9A4F-1759548A6C0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Flowchart based on university reporting systems, but portable to other HR/Finance systems. Presented to and validated by pilot FDP universities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67208-C611-4143-89A9-4DA7950593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Vendors and subs</a:t>
            </a:r>
            <a:r>
              <a:rPr lang="en-US" baseline="0" dirty="0" smtClean="0"/>
              <a:t> in 1770 US counties,  ~497M dollars spent in home states.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0C58-F99A-574B-B8B7-1EEBE5FA83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D8F4E3-3688-4F75-8715-19F32C90D607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D193B6-B839-40E0-A713-84C580AEBF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991600" cy="1927225"/>
          </a:xfrm>
        </p:spPr>
        <p:txBody>
          <a:bodyPr/>
          <a:lstStyle/>
          <a:p>
            <a:r>
              <a:rPr lang="en-GB" sz="3600" b="1" dirty="0" smtClean="0"/>
              <a:t>Building Data Infrastructures</a:t>
            </a:r>
            <a:br>
              <a:rPr lang="en-GB" sz="3600" b="1" dirty="0" smtClean="0"/>
            </a:br>
            <a:r>
              <a:rPr lang="en-GB" sz="3600" b="1" dirty="0" smtClean="0"/>
              <a:t>Lessons Learned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Julia Lane</a:t>
            </a:r>
          </a:p>
          <a:p>
            <a:r>
              <a:rPr lang="en-US" dirty="0" smtClean="0"/>
              <a:t>New York University</a:t>
            </a:r>
          </a:p>
          <a:p>
            <a:r>
              <a:rPr lang="en-US" dirty="0" smtClean="0"/>
              <a:t>American Institutes for Research</a:t>
            </a:r>
          </a:p>
          <a:p>
            <a:r>
              <a:rPr lang="en-US" dirty="0" smtClean="0"/>
              <a:t>University of Strasbourg</a:t>
            </a:r>
          </a:p>
          <a:p>
            <a:r>
              <a:rPr lang="en-US" dirty="0" smtClean="0"/>
              <a:t>University of Melbourne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Get it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Empirical Framework</a:t>
            </a:r>
          </a:p>
          <a:p>
            <a:pPr lvl="1"/>
            <a:r>
              <a:rPr lang="en-US" dirty="0" smtClean="0"/>
              <a:t>Timely</a:t>
            </a:r>
          </a:p>
          <a:p>
            <a:pPr lvl="1"/>
            <a:r>
              <a:rPr lang="en-US" dirty="0" err="1" smtClean="0"/>
              <a:t>Generalizable</a:t>
            </a:r>
            <a:r>
              <a:rPr lang="en-US" dirty="0" smtClean="0"/>
              <a:t> and replicable</a:t>
            </a:r>
          </a:p>
          <a:p>
            <a:pPr lvl="1"/>
            <a:r>
              <a:rPr lang="en-US" dirty="0" smtClean="0"/>
              <a:t>Low cost, high quality</a:t>
            </a:r>
          </a:p>
          <a:p>
            <a:pPr lvl="1">
              <a:buNone/>
            </a:pPr>
            <a:r>
              <a:rPr lang="en-US" dirty="0" smtClean="0"/>
              <a:t>Big Data (in this context)</a:t>
            </a:r>
          </a:p>
          <a:p>
            <a:pPr lvl="1">
              <a:buNone/>
            </a:pPr>
            <a:r>
              <a:rPr lang="en-US" dirty="0" smtClean="0"/>
              <a:t>-  </a:t>
            </a:r>
            <a:r>
              <a:rPr lang="en-US" dirty="0"/>
              <a:t>Disambiguated data on individuals</a:t>
            </a:r>
          </a:p>
          <a:p>
            <a:pPr lvl="1"/>
            <a:r>
              <a:rPr lang="en-US" dirty="0"/>
              <a:t>Automatic data creation</a:t>
            </a:r>
          </a:p>
          <a:p>
            <a:pPr lvl="1"/>
            <a:r>
              <a:rPr lang="en-US" dirty="0"/>
              <a:t>New text mining approaches….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419600"/>
            <a:ext cx="209036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9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994392"/>
          </a:xfrm>
        </p:spPr>
        <p:txBody>
          <a:bodyPr>
            <a:normAutofit/>
          </a:bodyPr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</p:spPr>
        <p:txBody>
          <a:bodyPr/>
          <a:lstStyle/>
          <a:p>
            <a:fld id="{E4BC08D4-8A87-4D1D-A8D0-C1D3D39E93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4911725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 smtClean="0"/>
              <a:t>Level 1: </a:t>
            </a:r>
            <a:r>
              <a:rPr lang="en-US" sz="4100" dirty="0"/>
              <a:t>Document the levels and trends in the scientific </a:t>
            </a:r>
            <a:r>
              <a:rPr lang="en-US" sz="4100" u="sng" dirty="0"/>
              <a:t>workforce</a:t>
            </a:r>
            <a:r>
              <a:rPr lang="en-US" sz="4100" dirty="0"/>
              <a:t> supported by federal funding. </a:t>
            </a:r>
            <a:endParaRPr lang="en-US" sz="4100" dirty="0" smtClean="0"/>
          </a:p>
          <a:p>
            <a:pPr marL="0" indent="0">
              <a:buNone/>
            </a:pPr>
            <a:endParaRPr lang="en-US" sz="4100" dirty="0" smtClean="0"/>
          </a:p>
          <a:p>
            <a:r>
              <a:rPr lang="en-US" sz="4100" dirty="0" smtClean="0"/>
              <a:t>Level 2: </a:t>
            </a:r>
            <a:r>
              <a:rPr lang="en-US" sz="4100" dirty="0"/>
              <a:t>Develop an open automated data infrastructure and tools that will enable the documentation and analysis of </a:t>
            </a:r>
            <a:r>
              <a:rPr lang="en-US" sz="4100" dirty="0" smtClean="0"/>
              <a:t>a subset of the </a:t>
            </a:r>
            <a:r>
              <a:rPr lang="en-US" sz="4100" u="sng" dirty="0"/>
              <a:t>inputs, outputs</a:t>
            </a:r>
            <a:r>
              <a:rPr lang="en-US" sz="4100" dirty="0"/>
              <a:t>, and outcomes</a:t>
            </a:r>
            <a:r>
              <a:rPr lang="en-US" sz="4100" b="1" dirty="0"/>
              <a:t> </a:t>
            </a:r>
            <a:r>
              <a:rPr lang="en-US" sz="4100" dirty="0"/>
              <a:t>resulting from federal investments in </a:t>
            </a:r>
            <a:r>
              <a:rPr lang="en-US" sz="4100" dirty="0" smtClean="0"/>
              <a:t>science.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9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684213"/>
            <a:ext cx="9144000" cy="896937"/>
          </a:xfrm>
        </p:spPr>
        <p:txBody>
          <a:bodyPr/>
          <a:lstStyle/>
          <a:p>
            <a:pPr eaLnBrk="1" hangingPunct="1"/>
            <a:r>
              <a:rPr lang="en-US" dirty="0" smtClean="0"/>
              <a:t>Approach: STAR Pilot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11313"/>
            <a:ext cx="8229600" cy="4525962"/>
          </a:xfrm>
        </p:spPr>
        <p:txBody>
          <a:bodyPr>
            <a:normAutofit/>
          </a:bodyPr>
          <a:lstStyle/>
          <a:p>
            <a:pPr marL="339725" indent="-339725"/>
            <a:r>
              <a:rPr lang="en-US" b="1" dirty="0" smtClean="0">
                <a:latin typeface="Arial Narrow" pitchFamily="34" charset="0"/>
              </a:rPr>
              <a:t>ARRA called for calculation of impact of science on jobs; we responded to AAU concern</a:t>
            </a:r>
          </a:p>
          <a:p>
            <a:pPr marL="339725" indent="-339725"/>
            <a:r>
              <a:rPr lang="en-US" b="1" dirty="0" smtClean="0">
                <a:latin typeface="Arial Narrow" pitchFamily="34" charset="0"/>
              </a:rPr>
              <a:t>Partnered with FDP Institutions </a:t>
            </a:r>
          </a:p>
          <a:p>
            <a:pPr marL="614045" lvl="1" indent="-339725"/>
            <a:r>
              <a:rPr lang="en-US" sz="1600" dirty="0" smtClean="0">
                <a:latin typeface="Arial Narrow" pitchFamily="34" charset="0"/>
              </a:rPr>
              <a:t>Asked for administrative records</a:t>
            </a:r>
          </a:p>
          <a:p>
            <a:pPr marL="801688" lvl="1" indent="-344488"/>
            <a:r>
              <a:rPr lang="en-US" sz="2000" dirty="0" smtClean="0">
                <a:latin typeface="Arial Narrow" pitchFamily="34" charset="0"/>
              </a:rPr>
              <a:t>Asked for assistance in development of metrics</a:t>
            </a:r>
            <a:endParaRPr lang="en-US" b="1" dirty="0" smtClean="0">
              <a:latin typeface="Arial Narrow" pitchFamily="34" charset="0"/>
            </a:endParaRPr>
          </a:p>
          <a:p>
            <a:pPr eaLnBrk="1" hangingPunct="1"/>
            <a:r>
              <a:rPr lang="en-US" b="1" dirty="0" smtClean="0">
                <a:latin typeface="Arial Narrow" pitchFamily="34" charset="0"/>
              </a:rPr>
              <a:t>Automatically generated job creation measures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Created administrative tracking system</a:t>
            </a:r>
          </a:p>
          <a:p>
            <a:pPr lvl="2" eaLnBrk="1" hangingPunct="1"/>
            <a:r>
              <a:rPr lang="en-US" sz="2000" dirty="0" smtClean="0">
                <a:latin typeface="Arial Narrow" pitchFamily="34" charset="0"/>
              </a:rPr>
              <a:t>Existing payroll management systems (similar to unemployment insurance wage records)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External validation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6552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21"/>
          <p:cNvSpPr>
            <a:spLocks/>
          </p:cNvSpPr>
          <p:nvPr/>
        </p:nvSpPr>
        <p:spPr bwMode="auto">
          <a:xfrm flipH="1">
            <a:off x="-4763" y="-19050"/>
            <a:ext cx="6386513" cy="6864350"/>
          </a:xfrm>
          <a:custGeom>
            <a:avLst/>
            <a:gdLst>
              <a:gd name="T0" fmla="*/ 0 w 1738"/>
              <a:gd name="T1" fmla="*/ 0 h 4139"/>
              <a:gd name="T2" fmla="*/ 0 w 1738"/>
              <a:gd name="T3" fmla="*/ 4139 h 4139"/>
              <a:gd name="T4" fmla="*/ 1621 w 1738"/>
              <a:gd name="T5" fmla="*/ 4139 h 4139"/>
              <a:gd name="T6" fmla="*/ 1738 w 1738"/>
              <a:gd name="T7" fmla="*/ 3993 h 4139"/>
              <a:gd name="T8" fmla="*/ 1738 w 1738"/>
              <a:gd name="T9" fmla="*/ 146 h 4139"/>
              <a:gd name="T10" fmla="*/ 1601 w 1738"/>
              <a:gd name="T11" fmla="*/ 0 h 4139"/>
              <a:gd name="T12" fmla="*/ 0 w 1738"/>
              <a:gd name="T13" fmla="*/ 0 h 4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38"/>
              <a:gd name="T22" fmla="*/ 0 h 4139"/>
              <a:gd name="T23" fmla="*/ 1738 w 1738"/>
              <a:gd name="T24" fmla="*/ 4139 h 4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38" h="4139">
                <a:moveTo>
                  <a:pt x="0" y="0"/>
                </a:moveTo>
                <a:lnTo>
                  <a:pt x="0" y="4139"/>
                </a:lnTo>
                <a:lnTo>
                  <a:pt x="1621" y="4139"/>
                </a:lnTo>
                <a:lnTo>
                  <a:pt x="1738" y="3993"/>
                </a:lnTo>
                <a:lnTo>
                  <a:pt x="1738" y="146"/>
                </a:lnTo>
                <a:lnTo>
                  <a:pt x="160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CFFCC">
                  <a:alpha val="5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8" name="Freeform 120"/>
          <p:cNvSpPr>
            <a:spLocks/>
          </p:cNvSpPr>
          <p:nvPr/>
        </p:nvSpPr>
        <p:spPr bwMode="auto">
          <a:xfrm>
            <a:off x="6384925" y="-14288"/>
            <a:ext cx="2759075" cy="6864351"/>
          </a:xfrm>
          <a:custGeom>
            <a:avLst/>
            <a:gdLst>
              <a:gd name="T0" fmla="*/ 0 w 1738"/>
              <a:gd name="T1" fmla="*/ 0 h 4139"/>
              <a:gd name="T2" fmla="*/ 0 w 1738"/>
              <a:gd name="T3" fmla="*/ 4139 h 4139"/>
              <a:gd name="T4" fmla="*/ 1621 w 1738"/>
              <a:gd name="T5" fmla="*/ 4139 h 4139"/>
              <a:gd name="T6" fmla="*/ 1738 w 1738"/>
              <a:gd name="T7" fmla="*/ 3993 h 4139"/>
              <a:gd name="T8" fmla="*/ 1738 w 1738"/>
              <a:gd name="T9" fmla="*/ 146 h 4139"/>
              <a:gd name="T10" fmla="*/ 1601 w 1738"/>
              <a:gd name="T11" fmla="*/ 0 h 4139"/>
              <a:gd name="T12" fmla="*/ 0 w 1738"/>
              <a:gd name="T13" fmla="*/ 0 h 4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38"/>
              <a:gd name="T22" fmla="*/ 0 h 4139"/>
              <a:gd name="T23" fmla="*/ 1738 w 1738"/>
              <a:gd name="T24" fmla="*/ 4139 h 4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38" h="4139">
                <a:moveTo>
                  <a:pt x="0" y="0"/>
                </a:moveTo>
                <a:lnTo>
                  <a:pt x="0" y="4139"/>
                </a:lnTo>
                <a:lnTo>
                  <a:pt x="1621" y="4139"/>
                </a:lnTo>
                <a:lnTo>
                  <a:pt x="1738" y="3993"/>
                </a:lnTo>
                <a:lnTo>
                  <a:pt x="1738" y="146"/>
                </a:lnTo>
                <a:lnTo>
                  <a:pt x="160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FF">
                  <a:alpha val="6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Line 97"/>
          <p:cNvSpPr>
            <a:spLocks noChangeShapeType="1"/>
          </p:cNvSpPr>
          <p:nvPr/>
        </p:nvSpPr>
        <p:spPr bwMode="auto">
          <a:xfrm>
            <a:off x="6381750" y="-1588"/>
            <a:ext cx="0" cy="6858001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61539" tIns="30770" rIns="61539" bIns="30770"/>
          <a:lstStyle/>
          <a:p>
            <a:endParaRPr lang="en-US"/>
          </a:p>
        </p:txBody>
      </p:sp>
      <p:sp>
        <p:nvSpPr>
          <p:cNvPr id="16458" name="Text Box 103"/>
          <p:cNvSpPr txBox="1">
            <a:spLocks noChangeArrowheads="1"/>
          </p:cNvSpPr>
          <p:nvPr/>
        </p:nvSpPr>
        <p:spPr bwMode="auto">
          <a:xfrm>
            <a:off x="4995863" y="284163"/>
            <a:ext cx="1108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539" tIns="30770" rIns="61539" bIns="30770">
            <a:spAutoFit/>
          </a:bodyPr>
          <a:lstStyle/>
          <a:p>
            <a:r>
              <a:rPr lang="en-US" sz="1600" baseline="0">
                <a:solidFill>
                  <a:srgbClr val="008000"/>
                </a:solidFill>
              </a:rPr>
              <a:t>Institution</a:t>
            </a:r>
          </a:p>
        </p:txBody>
      </p:sp>
      <p:sp>
        <p:nvSpPr>
          <p:cNvPr id="16459" name="Text Box 104"/>
          <p:cNvSpPr txBox="1">
            <a:spLocks noChangeArrowheads="1"/>
          </p:cNvSpPr>
          <p:nvPr/>
        </p:nvSpPr>
        <p:spPr bwMode="auto">
          <a:xfrm>
            <a:off x="6856413" y="306388"/>
            <a:ext cx="67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539" tIns="30770" rIns="61539" bIns="30770">
            <a:spAutoFit/>
          </a:bodyPr>
          <a:lstStyle/>
          <a:p>
            <a:r>
              <a:rPr lang="en-US" sz="1600" baseline="0">
                <a:solidFill>
                  <a:srgbClr val="008000"/>
                </a:solidFill>
              </a:rPr>
              <a:t>STAR</a:t>
            </a:r>
          </a:p>
        </p:txBody>
      </p:sp>
      <p:sp>
        <p:nvSpPr>
          <p:cNvPr id="16466" name="Rectangle 113"/>
          <p:cNvSpPr>
            <a:spLocks noChangeArrowheads="1"/>
          </p:cNvSpPr>
          <p:nvPr/>
        </p:nvSpPr>
        <p:spPr bwMode="auto">
          <a:xfrm>
            <a:off x="163513" y="173038"/>
            <a:ext cx="1428750" cy="9715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1539" tIns="30770" rIns="61539" bIns="30770" anchor="ctr"/>
          <a:lstStyle/>
          <a:p>
            <a:pPr algn="ctr"/>
            <a:r>
              <a:rPr lang="en-US" sz="1600" baseline="0"/>
              <a:t>STAR</a:t>
            </a:r>
          </a:p>
          <a:p>
            <a:pPr algn="ctr"/>
            <a:r>
              <a:rPr lang="en-US" sz="1600" baseline="0"/>
              <a:t>Pilot</a:t>
            </a:r>
          </a:p>
          <a:p>
            <a:pPr algn="ctr"/>
            <a:r>
              <a:rPr lang="en-US" sz="1600" baseline="0"/>
              <a:t>Project</a:t>
            </a:r>
          </a:p>
        </p:txBody>
      </p:sp>
      <p:grpSp>
        <p:nvGrpSpPr>
          <p:cNvPr id="16515" name="Group 131"/>
          <p:cNvGrpSpPr>
            <a:grpSpLocks/>
          </p:cNvGrpSpPr>
          <p:nvPr/>
        </p:nvGrpSpPr>
        <p:grpSpPr bwMode="auto">
          <a:xfrm>
            <a:off x="6619875" y="855663"/>
            <a:ext cx="1190625" cy="5257800"/>
            <a:chOff x="4170" y="539"/>
            <a:chExt cx="750" cy="3312"/>
          </a:xfrm>
        </p:grpSpPr>
        <p:sp>
          <p:nvSpPr>
            <p:cNvPr id="16441" name="Rectangle 85"/>
            <p:cNvSpPr>
              <a:spLocks noChangeArrowheads="1"/>
            </p:cNvSpPr>
            <p:nvPr/>
          </p:nvSpPr>
          <p:spPr bwMode="auto">
            <a:xfrm>
              <a:off x="4170" y="539"/>
              <a:ext cx="750" cy="3312"/>
            </a:xfrm>
            <a:prstGeom prst="rect">
              <a:avLst/>
            </a:prstGeom>
            <a:gradFill rotWithShape="1">
              <a:gsLst>
                <a:gs pos="0">
                  <a:srgbClr val="FFE0C1"/>
                </a:gs>
                <a:gs pos="50000">
                  <a:srgbClr val="FFFFFF"/>
                </a:gs>
                <a:gs pos="100000">
                  <a:srgbClr val="FFE0C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lIns="61539" tIns="30770" rIns="61539" bIns="30770" anchor="ctr"/>
            <a:lstStyle/>
            <a:p>
              <a:pPr>
                <a:defRPr/>
              </a:pPr>
              <a:endParaRPr lang="en-US" baseline="0"/>
            </a:p>
          </p:txBody>
        </p:sp>
        <p:sp>
          <p:nvSpPr>
            <p:cNvPr id="29772" name="Line 92"/>
            <p:cNvSpPr>
              <a:spLocks noChangeShapeType="1"/>
            </p:cNvSpPr>
            <p:nvPr/>
          </p:nvSpPr>
          <p:spPr bwMode="auto">
            <a:xfrm>
              <a:off x="4170" y="899"/>
              <a:ext cx="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73" name="Line 93"/>
            <p:cNvSpPr>
              <a:spLocks noChangeShapeType="1"/>
            </p:cNvSpPr>
            <p:nvPr/>
          </p:nvSpPr>
          <p:spPr bwMode="auto">
            <a:xfrm>
              <a:off x="4170" y="1295"/>
              <a:ext cx="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74" name="Line 94"/>
            <p:cNvSpPr>
              <a:spLocks noChangeShapeType="1"/>
            </p:cNvSpPr>
            <p:nvPr/>
          </p:nvSpPr>
          <p:spPr bwMode="auto">
            <a:xfrm>
              <a:off x="4170" y="2123"/>
              <a:ext cx="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75" name="Line 95"/>
            <p:cNvSpPr>
              <a:spLocks noChangeShapeType="1"/>
            </p:cNvSpPr>
            <p:nvPr/>
          </p:nvSpPr>
          <p:spPr bwMode="auto">
            <a:xfrm>
              <a:off x="4170" y="2411"/>
              <a:ext cx="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76" name="Line 96"/>
            <p:cNvSpPr>
              <a:spLocks noChangeShapeType="1"/>
            </p:cNvSpPr>
            <p:nvPr/>
          </p:nvSpPr>
          <p:spPr bwMode="auto">
            <a:xfrm>
              <a:off x="4170" y="3311"/>
              <a:ext cx="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77" name="Text Box 98"/>
            <p:cNvSpPr txBox="1">
              <a:spLocks noChangeArrowheads="1"/>
            </p:cNvSpPr>
            <p:nvPr/>
          </p:nvSpPr>
          <p:spPr bwMode="auto">
            <a:xfrm>
              <a:off x="4248" y="597"/>
              <a:ext cx="58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baseline="0"/>
                <a:t>Acquisition</a:t>
              </a:r>
            </a:p>
            <a:p>
              <a:pPr algn="ctr"/>
              <a:r>
                <a:rPr lang="en-US" sz="1000" baseline="0"/>
                <a:t>And Analysis</a:t>
              </a:r>
            </a:p>
          </p:txBody>
        </p:sp>
        <p:sp>
          <p:nvSpPr>
            <p:cNvPr id="29778" name="Text Box 99"/>
            <p:cNvSpPr txBox="1">
              <a:spLocks noChangeArrowheads="1"/>
            </p:cNvSpPr>
            <p:nvPr/>
          </p:nvSpPr>
          <p:spPr bwMode="auto">
            <a:xfrm>
              <a:off x="4337" y="921"/>
              <a:ext cx="40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baseline="0"/>
                <a:t>Direct</a:t>
              </a:r>
            </a:p>
            <a:p>
              <a:pPr algn="ctr"/>
              <a:r>
                <a:rPr lang="en-US" sz="1000" baseline="0"/>
                <a:t>Benefit</a:t>
              </a:r>
            </a:p>
            <a:p>
              <a:pPr algn="ctr"/>
              <a:r>
                <a:rPr lang="en-US" sz="1000" baseline="0"/>
                <a:t>Analysis</a:t>
              </a:r>
            </a:p>
          </p:txBody>
        </p:sp>
        <p:sp>
          <p:nvSpPr>
            <p:cNvPr id="29779" name="Text Box 100"/>
            <p:cNvSpPr txBox="1">
              <a:spLocks noChangeArrowheads="1"/>
            </p:cNvSpPr>
            <p:nvPr/>
          </p:nvSpPr>
          <p:spPr bwMode="auto">
            <a:xfrm>
              <a:off x="4289" y="1499"/>
              <a:ext cx="49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baseline="0"/>
                <a:t>Intellectual</a:t>
              </a:r>
            </a:p>
            <a:p>
              <a:pPr algn="ctr"/>
              <a:r>
                <a:rPr lang="en-US" sz="1000" baseline="0"/>
                <a:t>Property</a:t>
              </a:r>
            </a:p>
            <a:p>
              <a:pPr algn="ctr"/>
              <a:r>
                <a:rPr lang="en-US" sz="1000" baseline="0"/>
                <a:t>Benefit</a:t>
              </a:r>
            </a:p>
            <a:p>
              <a:pPr algn="ctr"/>
              <a:r>
                <a:rPr lang="en-US" sz="1000" baseline="0"/>
                <a:t>Analysis</a:t>
              </a:r>
            </a:p>
          </p:txBody>
        </p:sp>
        <p:sp>
          <p:nvSpPr>
            <p:cNvPr id="29780" name="Text Box 101"/>
            <p:cNvSpPr txBox="1">
              <a:spLocks noChangeArrowheads="1"/>
            </p:cNvSpPr>
            <p:nvPr/>
          </p:nvSpPr>
          <p:spPr bwMode="auto">
            <a:xfrm>
              <a:off x="4292" y="2141"/>
              <a:ext cx="48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baseline="0"/>
                <a:t>Innovation</a:t>
              </a:r>
            </a:p>
            <a:p>
              <a:pPr algn="ctr"/>
              <a:r>
                <a:rPr lang="en-US" sz="1000" baseline="0"/>
                <a:t>Analysis</a:t>
              </a:r>
            </a:p>
          </p:txBody>
        </p:sp>
        <p:sp>
          <p:nvSpPr>
            <p:cNvPr id="29781" name="Text Box 112"/>
            <p:cNvSpPr txBox="1">
              <a:spLocks noChangeArrowheads="1"/>
            </p:cNvSpPr>
            <p:nvPr/>
          </p:nvSpPr>
          <p:spPr bwMode="auto">
            <a:xfrm>
              <a:off x="4286" y="2593"/>
              <a:ext cx="5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baseline="0"/>
                <a:t>Jobs,</a:t>
              </a:r>
            </a:p>
            <a:p>
              <a:pPr algn="ctr"/>
              <a:r>
                <a:rPr lang="en-US" sz="1000" baseline="0"/>
                <a:t>Purchases,</a:t>
              </a:r>
            </a:p>
            <a:p>
              <a:pPr algn="ctr"/>
              <a:r>
                <a:rPr lang="en-US" sz="1000" baseline="0"/>
                <a:t>Contracts</a:t>
              </a:r>
            </a:p>
            <a:p>
              <a:pPr algn="ctr"/>
              <a:r>
                <a:rPr lang="en-US" sz="1000" baseline="0"/>
                <a:t>Benefit</a:t>
              </a:r>
            </a:p>
            <a:p>
              <a:pPr algn="ctr"/>
              <a:r>
                <a:rPr lang="en-US" sz="1000" baseline="0"/>
                <a:t>Analysis</a:t>
              </a:r>
            </a:p>
          </p:txBody>
        </p:sp>
        <p:sp>
          <p:nvSpPr>
            <p:cNvPr id="29782" name="Text Box 112"/>
            <p:cNvSpPr txBox="1">
              <a:spLocks noChangeArrowheads="1"/>
            </p:cNvSpPr>
            <p:nvPr/>
          </p:nvSpPr>
          <p:spPr bwMode="auto">
            <a:xfrm>
              <a:off x="4190" y="3361"/>
              <a:ext cx="70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baseline="0"/>
                <a:t>Detailed</a:t>
              </a:r>
            </a:p>
            <a:p>
              <a:pPr algn="ctr"/>
              <a:r>
                <a:rPr lang="en-US" sz="1000" baseline="0"/>
                <a:t>Characterization</a:t>
              </a:r>
            </a:p>
            <a:p>
              <a:pPr algn="ctr"/>
              <a:r>
                <a:rPr lang="en-US" sz="1000" baseline="0"/>
                <a:t>and</a:t>
              </a:r>
            </a:p>
            <a:p>
              <a:pPr algn="ctr"/>
              <a:r>
                <a:rPr lang="en-US" sz="1000" baseline="0"/>
                <a:t>Summary</a:t>
              </a:r>
            </a:p>
          </p:txBody>
        </p:sp>
      </p:grpSp>
      <p:grpSp>
        <p:nvGrpSpPr>
          <p:cNvPr id="16514" name="Group 130"/>
          <p:cNvGrpSpPr>
            <a:grpSpLocks/>
          </p:cNvGrpSpPr>
          <p:nvPr/>
        </p:nvGrpSpPr>
        <p:grpSpPr bwMode="auto">
          <a:xfrm>
            <a:off x="1296988" y="495300"/>
            <a:ext cx="5094287" cy="6064250"/>
            <a:chOff x="817" y="312"/>
            <a:chExt cx="3209" cy="3820"/>
          </a:xfrm>
        </p:grpSpPr>
        <p:sp>
          <p:nvSpPr>
            <p:cNvPr id="29705" name="Line 70"/>
            <p:cNvSpPr>
              <a:spLocks noChangeShapeType="1"/>
            </p:cNvSpPr>
            <p:nvPr/>
          </p:nvSpPr>
          <p:spPr bwMode="auto">
            <a:xfrm>
              <a:off x="1901" y="2862"/>
              <a:ext cx="0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06" name="Line 71"/>
            <p:cNvSpPr>
              <a:spLocks noChangeShapeType="1"/>
            </p:cNvSpPr>
            <p:nvPr/>
          </p:nvSpPr>
          <p:spPr bwMode="auto">
            <a:xfrm>
              <a:off x="2627" y="2862"/>
              <a:ext cx="0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07" name="Line 72"/>
            <p:cNvSpPr>
              <a:spLocks noChangeShapeType="1"/>
            </p:cNvSpPr>
            <p:nvPr/>
          </p:nvSpPr>
          <p:spPr bwMode="auto">
            <a:xfrm>
              <a:off x="1132" y="2862"/>
              <a:ext cx="0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08" name="Line 83"/>
            <p:cNvSpPr>
              <a:spLocks noChangeShapeType="1"/>
            </p:cNvSpPr>
            <p:nvPr/>
          </p:nvSpPr>
          <p:spPr bwMode="auto">
            <a:xfrm>
              <a:off x="1901" y="3633"/>
              <a:ext cx="0" cy="27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09" name="Line 74"/>
            <p:cNvSpPr>
              <a:spLocks noChangeShapeType="1"/>
            </p:cNvSpPr>
            <p:nvPr/>
          </p:nvSpPr>
          <p:spPr bwMode="auto">
            <a:xfrm flipH="1">
              <a:off x="2204" y="3205"/>
              <a:ext cx="293" cy="21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10" name="Line 75"/>
            <p:cNvSpPr>
              <a:spLocks noChangeShapeType="1"/>
            </p:cNvSpPr>
            <p:nvPr/>
          </p:nvSpPr>
          <p:spPr bwMode="auto">
            <a:xfrm>
              <a:off x="1219" y="3202"/>
              <a:ext cx="372" cy="20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11" name="Rectangle 66"/>
            <p:cNvSpPr>
              <a:spLocks noChangeArrowheads="1"/>
            </p:cNvSpPr>
            <p:nvPr/>
          </p:nvSpPr>
          <p:spPr bwMode="auto">
            <a:xfrm>
              <a:off x="938" y="3022"/>
              <a:ext cx="384" cy="216"/>
            </a:xfrm>
            <a:prstGeom prst="rect">
              <a:avLst/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1539" tIns="30770" rIns="61539" bIns="30770" anchor="ctr"/>
            <a:lstStyle/>
            <a:p>
              <a:endParaRPr lang="en-US" baseline="0"/>
            </a:p>
          </p:txBody>
        </p:sp>
        <p:sp>
          <p:nvSpPr>
            <p:cNvPr id="29712" name="Rectangle 66"/>
            <p:cNvSpPr>
              <a:spLocks noChangeArrowheads="1"/>
            </p:cNvSpPr>
            <p:nvPr/>
          </p:nvSpPr>
          <p:spPr bwMode="auto">
            <a:xfrm>
              <a:off x="2432" y="3022"/>
              <a:ext cx="384" cy="216"/>
            </a:xfrm>
            <a:prstGeom prst="rect">
              <a:avLst/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1539" tIns="30770" rIns="61539" bIns="30770" anchor="ctr"/>
            <a:lstStyle/>
            <a:p>
              <a:endParaRPr lang="en-US" baseline="0"/>
            </a:p>
          </p:txBody>
        </p:sp>
        <p:sp>
          <p:nvSpPr>
            <p:cNvPr id="29713" name="Line 73"/>
            <p:cNvSpPr>
              <a:spLocks noChangeShapeType="1"/>
            </p:cNvSpPr>
            <p:nvPr/>
          </p:nvSpPr>
          <p:spPr bwMode="auto">
            <a:xfrm>
              <a:off x="1901" y="3186"/>
              <a:ext cx="0" cy="2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16472" name="AutoShape 30"/>
            <p:cNvSpPr>
              <a:spLocks noChangeArrowheads="1"/>
            </p:cNvSpPr>
            <p:nvPr/>
          </p:nvSpPr>
          <p:spPr bwMode="auto">
            <a:xfrm>
              <a:off x="817" y="2675"/>
              <a:ext cx="630" cy="1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aseline="0"/>
            </a:p>
          </p:txBody>
        </p:sp>
        <p:sp>
          <p:nvSpPr>
            <p:cNvPr id="16470" name="AutoShape 31"/>
            <p:cNvSpPr>
              <a:spLocks noChangeArrowheads="1"/>
            </p:cNvSpPr>
            <p:nvPr/>
          </p:nvSpPr>
          <p:spPr bwMode="auto">
            <a:xfrm>
              <a:off x="1575" y="2675"/>
              <a:ext cx="657" cy="1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500 h 21600"/>
                <a:gd name="T14" fmla="*/ 17095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aseline="0"/>
            </a:p>
          </p:txBody>
        </p:sp>
        <p:sp>
          <p:nvSpPr>
            <p:cNvPr id="16468" name="AutoShape 32"/>
            <p:cNvSpPr>
              <a:spLocks noChangeArrowheads="1"/>
            </p:cNvSpPr>
            <p:nvPr/>
          </p:nvSpPr>
          <p:spPr bwMode="auto">
            <a:xfrm>
              <a:off x="2299" y="2675"/>
              <a:ext cx="656" cy="1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500 h 21600"/>
                <a:gd name="T14" fmla="*/ 17095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aseline="0"/>
            </a:p>
          </p:txBody>
        </p:sp>
        <p:sp>
          <p:nvSpPr>
            <p:cNvPr id="29717" name="Line 87"/>
            <p:cNvSpPr>
              <a:spLocks noChangeShapeType="1"/>
            </p:cNvSpPr>
            <p:nvPr/>
          </p:nvSpPr>
          <p:spPr bwMode="auto">
            <a:xfrm>
              <a:off x="3301" y="1839"/>
              <a:ext cx="0" cy="26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sysDot"/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18" name="Line 59"/>
            <p:cNvSpPr>
              <a:spLocks noChangeShapeType="1"/>
            </p:cNvSpPr>
            <p:nvPr/>
          </p:nvSpPr>
          <p:spPr bwMode="auto">
            <a:xfrm>
              <a:off x="1904" y="2518"/>
              <a:ext cx="0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19" name="Line 60"/>
            <p:cNvSpPr>
              <a:spLocks noChangeShapeType="1"/>
            </p:cNvSpPr>
            <p:nvPr/>
          </p:nvSpPr>
          <p:spPr bwMode="auto">
            <a:xfrm>
              <a:off x="2627" y="2518"/>
              <a:ext cx="0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20" name="Line 61"/>
            <p:cNvSpPr>
              <a:spLocks noChangeShapeType="1"/>
            </p:cNvSpPr>
            <p:nvPr/>
          </p:nvSpPr>
          <p:spPr bwMode="auto">
            <a:xfrm>
              <a:off x="1135" y="2518"/>
              <a:ext cx="0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21" name="Line 58"/>
            <p:cNvSpPr>
              <a:spLocks noChangeShapeType="1"/>
            </p:cNvSpPr>
            <p:nvPr/>
          </p:nvSpPr>
          <p:spPr bwMode="auto">
            <a:xfrm>
              <a:off x="1901" y="1402"/>
              <a:ext cx="0" cy="19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16395" name="AutoShape 23"/>
            <p:cNvSpPr>
              <a:spLocks noChangeArrowheads="1"/>
            </p:cNvSpPr>
            <p:nvPr/>
          </p:nvSpPr>
          <p:spPr bwMode="auto">
            <a:xfrm>
              <a:off x="1581" y="1153"/>
              <a:ext cx="64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lIns="61539" tIns="30770" rIns="61539" bIns="30770" anchor="ctr"/>
            <a:lstStyle/>
            <a:p>
              <a:pPr>
                <a:defRPr/>
              </a:pPr>
              <a:endParaRPr lang="en-US" baseline="0"/>
            </a:p>
          </p:txBody>
        </p:sp>
        <p:sp>
          <p:nvSpPr>
            <p:cNvPr id="29723" name="Line 16"/>
            <p:cNvSpPr>
              <a:spLocks noChangeShapeType="1"/>
            </p:cNvSpPr>
            <p:nvPr/>
          </p:nvSpPr>
          <p:spPr bwMode="auto">
            <a:xfrm>
              <a:off x="1901" y="797"/>
              <a:ext cx="0" cy="34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24" name="Text Box 10"/>
            <p:cNvSpPr txBox="1">
              <a:spLocks noChangeArrowheads="1"/>
            </p:cNvSpPr>
            <p:nvPr/>
          </p:nvSpPr>
          <p:spPr bwMode="auto">
            <a:xfrm>
              <a:off x="1668" y="1229"/>
              <a:ext cx="4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baseline="0"/>
                <a:t>Institution</a:t>
              </a:r>
            </a:p>
          </p:txBody>
        </p:sp>
        <p:sp>
          <p:nvSpPr>
            <p:cNvPr id="29725" name="Line 15"/>
            <p:cNvSpPr>
              <a:spLocks noChangeShapeType="1"/>
            </p:cNvSpPr>
            <p:nvPr/>
          </p:nvSpPr>
          <p:spPr bwMode="auto">
            <a:xfrm>
              <a:off x="1901" y="312"/>
              <a:ext cx="0" cy="23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26" name="Line 17"/>
            <p:cNvSpPr>
              <a:spLocks noChangeShapeType="1"/>
            </p:cNvSpPr>
            <p:nvPr/>
          </p:nvSpPr>
          <p:spPr bwMode="auto">
            <a:xfrm>
              <a:off x="1901" y="1762"/>
              <a:ext cx="0" cy="2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27" name="Text Box 19"/>
            <p:cNvSpPr txBox="1">
              <a:spLocks noChangeArrowheads="1"/>
            </p:cNvSpPr>
            <p:nvPr/>
          </p:nvSpPr>
          <p:spPr bwMode="auto">
            <a:xfrm>
              <a:off x="1533" y="342"/>
              <a:ext cx="7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i="1" baseline="0"/>
                <a:t>Agency    Budget</a:t>
              </a:r>
            </a:p>
          </p:txBody>
        </p:sp>
        <p:sp>
          <p:nvSpPr>
            <p:cNvPr id="29728" name="Text Box 20"/>
            <p:cNvSpPr txBox="1">
              <a:spLocks noChangeArrowheads="1"/>
            </p:cNvSpPr>
            <p:nvPr/>
          </p:nvSpPr>
          <p:spPr bwMode="auto">
            <a:xfrm>
              <a:off x="1561" y="936"/>
              <a:ext cx="32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i="1" baseline="0"/>
                <a:t>Award</a:t>
              </a:r>
            </a:p>
          </p:txBody>
        </p:sp>
        <p:sp>
          <p:nvSpPr>
            <p:cNvPr id="29729" name="Text Box 21"/>
            <p:cNvSpPr txBox="1">
              <a:spLocks noChangeArrowheads="1"/>
            </p:cNvSpPr>
            <p:nvPr/>
          </p:nvSpPr>
          <p:spPr bwMode="auto">
            <a:xfrm>
              <a:off x="939" y="1145"/>
              <a:ext cx="39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i="1" baseline="0"/>
                <a:t>State</a:t>
              </a:r>
            </a:p>
            <a:p>
              <a:pPr algn="ctr"/>
              <a:r>
                <a:rPr lang="en-US" sz="1000" i="1" baseline="0"/>
                <a:t>Funding</a:t>
              </a:r>
            </a:p>
          </p:txBody>
        </p:sp>
        <p:sp>
          <p:nvSpPr>
            <p:cNvPr id="29730" name="Text Box 29"/>
            <p:cNvSpPr txBox="1">
              <a:spLocks noChangeArrowheads="1"/>
            </p:cNvSpPr>
            <p:nvPr/>
          </p:nvSpPr>
          <p:spPr bwMode="auto">
            <a:xfrm>
              <a:off x="882" y="267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aseline="0"/>
                <a:t>Personnel</a:t>
              </a:r>
            </a:p>
          </p:txBody>
        </p:sp>
        <p:sp>
          <p:nvSpPr>
            <p:cNvPr id="29731" name="Text Box 12"/>
            <p:cNvSpPr txBox="1">
              <a:spLocks noChangeArrowheads="1"/>
            </p:cNvSpPr>
            <p:nvPr/>
          </p:nvSpPr>
          <p:spPr bwMode="auto">
            <a:xfrm>
              <a:off x="1707" y="2676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aseline="0"/>
                <a:t>Vendor</a:t>
              </a:r>
            </a:p>
          </p:txBody>
        </p:sp>
        <p:sp>
          <p:nvSpPr>
            <p:cNvPr id="29732" name="Text Box 25"/>
            <p:cNvSpPr txBox="1">
              <a:spLocks noChangeArrowheads="1"/>
            </p:cNvSpPr>
            <p:nvPr/>
          </p:nvSpPr>
          <p:spPr bwMode="auto">
            <a:xfrm>
              <a:off x="2372" y="2676"/>
              <a:ext cx="52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aseline="0"/>
                <a:t>Contractor</a:t>
              </a:r>
            </a:p>
          </p:txBody>
        </p:sp>
        <p:sp>
          <p:nvSpPr>
            <p:cNvPr id="29733" name="AutoShape 37"/>
            <p:cNvSpPr>
              <a:spLocks noChangeArrowheads="1"/>
            </p:cNvSpPr>
            <p:nvPr/>
          </p:nvSpPr>
          <p:spPr bwMode="auto">
            <a:xfrm>
              <a:off x="875" y="2158"/>
              <a:ext cx="528" cy="36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1539" tIns="30770" rIns="61539" bIns="30770" anchor="ctr"/>
            <a:lstStyle/>
            <a:p>
              <a:endParaRPr lang="en-US" baseline="0"/>
            </a:p>
          </p:txBody>
        </p:sp>
        <p:sp>
          <p:nvSpPr>
            <p:cNvPr id="29734" name="Text Box 38"/>
            <p:cNvSpPr txBox="1">
              <a:spLocks noChangeArrowheads="1"/>
            </p:cNvSpPr>
            <p:nvPr/>
          </p:nvSpPr>
          <p:spPr bwMode="auto">
            <a:xfrm>
              <a:off x="890" y="2297"/>
              <a:ext cx="49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i="1" baseline="0"/>
                <a:t>HR System</a:t>
              </a:r>
            </a:p>
          </p:txBody>
        </p:sp>
        <p:sp>
          <p:nvSpPr>
            <p:cNvPr id="29735" name="AutoShape 39"/>
            <p:cNvSpPr>
              <a:spLocks noChangeArrowheads="1"/>
            </p:cNvSpPr>
            <p:nvPr/>
          </p:nvSpPr>
          <p:spPr bwMode="auto">
            <a:xfrm>
              <a:off x="1637" y="2158"/>
              <a:ext cx="528" cy="36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1539" tIns="30770" rIns="61539" bIns="30770" anchor="ctr"/>
            <a:lstStyle/>
            <a:p>
              <a:endParaRPr lang="en-US" baseline="0"/>
            </a:p>
          </p:txBody>
        </p:sp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1613" y="2259"/>
              <a:ext cx="5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i="1" baseline="0"/>
                <a:t>Procurement</a:t>
              </a:r>
            </a:p>
            <a:p>
              <a:pPr algn="ctr"/>
              <a:r>
                <a:rPr lang="en-US" sz="1000" i="1" baseline="0"/>
                <a:t>System</a:t>
              </a:r>
            </a:p>
          </p:txBody>
        </p:sp>
        <p:sp>
          <p:nvSpPr>
            <p:cNvPr id="29737" name="AutoShape 41"/>
            <p:cNvSpPr>
              <a:spLocks noChangeArrowheads="1"/>
            </p:cNvSpPr>
            <p:nvPr/>
          </p:nvSpPr>
          <p:spPr bwMode="auto">
            <a:xfrm>
              <a:off x="2320" y="2158"/>
              <a:ext cx="612" cy="36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1539" tIns="30770" rIns="61539" bIns="30770" anchor="ctr"/>
            <a:lstStyle/>
            <a:p>
              <a:endParaRPr lang="en-US" baseline="0"/>
            </a:p>
          </p:txBody>
        </p:sp>
        <p:sp>
          <p:nvSpPr>
            <p:cNvPr id="29738" name="Text Box 43"/>
            <p:cNvSpPr txBox="1">
              <a:spLocks noChangeArrowheads="1"/>
            </p:cNvSpPr>
            <p:nvPr/>
          </p:nvSpPr>
          <p:spPr bwMode="auto">
            <a:xfrm>
              <a:off x="2294" y="2260"/>
              <a:ext cx="6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i="1" baseline="0"/>
                <a:t>Subcontracting</a:t>
              </a:r>
            </a:p>
            <a:p>
              <a:pPr algn="ctr"/>
              <a:r>
                <a:rPr lang="en-US" sz="1000" i="1" baseline="0"/>
                <a:t>System</a:t>
              </a:r>
            </a:p>
          </p:txBody>
        </p:sp>
        <p:sp>
          <p:nvSpPr>
            <p:cNvPr id="29739" name="Line 45"/>
            <p:cNvSpPr>
              <a:spLocks noChangeShapeType="1"/>
            </p:cNvSpPr>
            <p:nvPr/>
          </p:nvSpPr>
          <p:spPr bwMode="auto">
            <a:xfrm>
              <a:off x="1901" y="1999"/>
              <a:ext cx="0" cy="1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40" name="Line 52"/>
            <p:cNvSpPr>
              <a:spLocks noChangeShapeType="1"/>
            </p:cNvSpPr>
            <p:nvPr/>
          </p:nvSpPr>
          <p:spPr bwMode="auto">
            <a:xfrm rot="5400000">
              <a:off x="2352" y="1177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41" name="Line 53"/>
            <p:cNvSpPr>
              <a:spLocks noChangeShapeType="1"/>
            </p:cNvSpPr>
            <p:nvPr/>
          </p:nvSpPr>
          <p:spPr bwMode="auto">
            <a:xfrm rot="16200000" flipH="1">
              <a:off x="1450" y="1176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42" name="Text Box 54"/>
            <p:cNvSpPr txBox="1">
              <a:spLocks noChangeArrowheads="1"/>
            </p:cNvSpPr>
            <p:nvPr/>
          </p:nvSpPr>
          <p:spPr bwMode="auto">
            <a:xfrm>
              <a:off x="2435" y="1145"/>
              <a:ext cx="5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i="1" baseline="0"/>
                <a:t>Endowment</a:t>
              </a:r>
            </a:p>
            <a:p>
              <a:pPr algn="ctr"/>
              <a:r>
                <a:rPr lang="en-US" sz="1000" i="1" baseline="0"/>
                <a:t>Funding</a:t>
              </a:r>
            </a:p>
          </p:txBody>
        </p:sp>
        <p:sp>
          <p:nvSpPr>
            <p:cNvPr id="29743" name="AutoShape 56"/>
            <p:cNvSpPr>
              <a:spLocks noChangeArrowheads="1"/>
            </p:cNvSpPr>
            <p:nvPr/>
          </p:nvSpPr>
          <p:spPr bwMode="auto">
            <a:xfrm>
              <a:off x="1535" y="1609"/>
              <a:ext cx="732" cy="216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1539" tIns="30770" rIns="61539" bIns="30770" anchor="ctr"/>
            <a:lstStyle/>
            <a:p>
              <a:endParaRPr lang="en-US" baseline="0"/>
            </a:p>
          </p:txBody>
        </p:sp>
        <p:sp>
          <p:nvSpPr>
            <p:cNvPr id="29744" name="Text Box 57"/>
            <p:cNvSpPr txBox="1">
              <a:spLocks noChangeArrowheads="1"/>
            </p:cNvSpPr>
            <p:nvPr/>
          </p:nvSpPr>
          <p:spPr bwMode="auto">
            <a:xfrm>
              <a:off x="1545" y="1647"/>
              <a:ext cx="72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i="1" baseline="0"/>
                <a:t>Financial System</a:t>
              </a:r>
            </a:p>
          </p:txBody>
        </p:sp>
        <p:sp>
          <p:nvSpPr>
            <p:cNvPr id="29745" name="Line 63"/>
            <p:cNvSpPr>
              <a:spLocks noChangeShapeType="1"/>
            </p:cNvSpPr>
            <p:nvPr/>
          </p:nvSpPr>
          <p:spPr bwMode="auto">
            <a:xfrm rot="-5400000">
              <a:off x="2572" y="1436"/>
              <a:ext cx="1" cy="56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61539" tIns="30770" rIns="61539" bIns="30770"/>
            <a:lstStyle/>
            <a:p>
              <a:endParaRPr lang="en-US"/>
            </a:p>
          </p:txBody>
        </p:sp>
        <p:sp>
          <p:nvSpPr>
            <p:cNvPr id="29746" name="Text Box 65"/>
            <p:cNvSpPr txBox="1">
              <a:spLocks noChangeArrowheads="1"/>
            </p:cNvSpPr>
            <p:nvPr/>
          </p:nvSpPr>
          <p:spPr bwMode="auto">
            <a:xfrm>
              <a:off x="1020" y="3050"/>
              <a:ext cx="2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baseline="0"/>
                <a:t>Hire</a:t>
              </a:r>
            </a:p>
          </p:txBody>
        </p:sp>
        <p:sp>
          <p:nvSpPr>
            <p:cNvPr id="29747" name="Rectangle 66"/>
            <p:cNvSpPr>
              <a:spLocks noChangeArrowheads="1"/>
            </p:cNvSpPr>
            <p:nvPr/>
          </p:nvSpPr>
          <p:spPr bwMode="auto">
            <a:xfrm>
              <a:off x="1706" y="3022"/>
              <a:ext cx="384" cy="216"/>
            </a:xfrm>
            <a:prstGeom prst="rect">
              <a:avLst/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1539" tIns="30770" rIns="61539" bIns="30770" anchor="ctr"/>
            <a:lstStyle/>
            <a:p>
              <a:endParaRPr lang="en-US" baseline="0"/>
            </a:p>
          </p:txBody>
        </p:sp>
        <p:sp>
          <p:nvSpPr>
            <p:cNvPr id="29748" name="Text Box 67"/>
            <p:cNvSpPr txBox="1">
              <a:spLocks noChangeArrowheads="1"/>
            </p:cNvSpPr>
            <p:nvPr/>
          </p:nvSpPr>
          <p:spPr bwMode="auto">
            <a:xfrm>
              <a:off x="1786" y="3050"/>
              <a:ext cx="2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baseline="0"/>
                <a:t>Buy</a:t>
              </a:r>
            </a:p>
          </p:txBody>
        </p:sp>
        <p:sp>
          <p:nvSpPr>
            <p:cNvPr id="29749" name="Text Box 69"/>
            <p:cNvSpPr txBox="1">
              <a:spLocks noChangeArrowheads="1"/>
            </p:cNvSpPr>
            <p:nvPr/>
          </p:nvSpPr>
          <p:spPr bwMode="auto">
            <a:xfrm>
              <a:off x="2445" y="3050"/>
              <a:ext cx="3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baseline="0"/>
                <a:t>Engage</a:t>
              </a:r>
            </a:p>
          </p:txBody>
        </p:sp>
        <p:sp>
          <p:nvSpPr>
            <p:cNvPr id="29750" name="Text Box 77"/>
            <p:cNvSpPr txBox="1">
              <a:spLocks noChangeArrowheads="1"/>
            </p:cNvSpPr>
            <p:nvPr/>
          </p:nvSpPr>
          <p:spPr bwMode="auto">
            <a:xfrm>
              <a:off x="2254" y="1727"/>
              <a:ext cx="61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i="1" baseline="0"/>
                <a:t>Disbursement</a:t>
              </a:r>
            </a:p>
          </p:txBody>
        </p:sp>
        <p:sp>
          <p:nvSpPr>
            <p:cNvPr id="29751" name="Text Box 79"/>
            <p:cNvSpPr txBox="1">
              <a:spLocks noChangeArrowheads="1"/>
            </p:cNvSpPr>
            <p:nvPr/>
          </p:nvSpPr>
          <p:spPr bwMode="auto">
            <a:xfrm>
              <a:off x="2320" y="525"/>
              <a:ext cx="35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i="1" baseline="0"/>
                <a:t>Award</a:t>
              </a:r>
            </a:p>
            <a:p>
              <a:pPr algn="ctr"/>
              <a:endParaRPr lang="en-US" sz="1000" i="1" baseline="0"/>
            </a:p>
            <a:p>
              <a:pPr algn="ctr"/>
              <a:r>
                <a:rPr lang="en-US" sz="1000" i="1" baseline="0"/>
                <a:t>Record</a:t>
              </a:r>
            </a:p>
          </p:txBody>
        </p:sp>
        <p:sp>
          <p:nvSpPr>
            <p:cNvPr id="29752" name="AutoShape 86"/>
            <p:cNvSpPr>
              <a:spLocks noChangeArrowheads="1"/>
            </p:cNvSpPr>
            <p:nvPr/>
          </p:nvSpPr>
          <p:spPr bwMode="auto">
            <a:xfrm>
              <a:off x="2996" y="2111"/>
              <a:ext cx="594" cy="288"/>
            </a:xfrm>
            <a:prstGeom prst="hexagon">
              <a:avLst>
                <a:gd name="adj" fmla="val 61875"/>
                <a:gd name="vf" fmla="val 115470"/>
              </a:avLst>
            </a:prstGeom>
            <a:solidFill>
              <a:srgbClr val="FFC285"/>
            </a:solidFill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lIns="61539" tIns="30770" rIns="61539" bIns="30770" anchor="ctr"/>
            <a:lstStyle/>
            <a:p>
              <a:endParaRPr lang="en-US" baseline="0"/>
            </a:p>
          </p:txBody>
        </p:sp>
        <p:sp>
          <p:nvSpPr>
            <p:cNvPr id="29753" name="Text Box 88"/>
            <p:cNvSpPr txBox="1">
              <a:spLocks noChangeArrowheads="1"/>
            </p:cNvSpPr>
            <p:nvPr/>
          </p:nvSpPr>
          <p:spPr bwMode="auto">
            <a:xfrm>
              <a:off x="3093" y="2183"/>
              <a:ext cx="39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i="1" baseline="0"/>
                <a:t>Start-Up</a:t>
              </a:r>
            </a:p>
          </p:txBody>
        </p:sp>
        <p:sp>
          <p:nvSpPr>
            <p:cNvPr id="29754" name="Text Box 89"/>
            <p:cNvSpPr txBox="1">
              <a:spLocks noChangeArrowheads="1"/>
            </p:cNvSpPr>
            <p:nvPr/>
          </p:nvSpPr>
          <p:spPr bwMode="auto">
            <a:xfrm>
              <a:off x="3602" y="1323"/>
              <a:ext cx="3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i="1" baseline="0"/>
                <a:t>Papers</a:t>
              </a:r>
            </a:p>
          </p:txBody>
        </p:sp>
        <p:sp>
          <p:nvSpPr>
            <p:cNvPr id="29755" name="Text Box 90"/>
            <p:cNvSpPr txBox="1">
              <a:spLocks noChangeArrowheads="1"/>
            </p:cNvSpPr>
            <p:nvPr/>
          </p:nvSpPr>
          <p:spPr bwMode="auto">
            <a:xfrm>
              <a:off x="3582" y="1953"/>
              <a:ext cx="3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i="1" baseline="0"/>
                <a:t>Patents</a:t>
              </a:r>
            </a:p>
          </p:txBody>
        </p:sp>
        <p:sp>
          <p:nvSpPr>
            <p:cNvPr id="29756" name="Text Box 108"/>
            <p:cNvSpPr txBox="1">
              <a:spLocks noChangeArrowheads="1"/>
            </p:cNvSpPr>
            <p:nvPr/>
          </p:nvSpPr>
          <p:spPr bwMode="auto">
            <a:xfrm>
              <a:off x="2884" y="3867"/>
              <a:ext cx="93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539" tIns="30770" rIns="61539" bIns="30770">
              <a:spAutoFit/>
            </a:bodyPr>
            <a:lstStyle/>
            <a:p>
              <a:pPr algn="ctr"/>
              <a:r>
                <a:rPr lang="en-US" sz="1000" baseline="0">
                  <a:solidFill>
                    <a:srgbClr val="6600CC"/>
                  </a:solidFill>
                </a:rPr>
                <a:t>Download</a:t>
              </a:r>
            </a:p>
          </p:txBody>
        </p:sp>
        <p:sp>
          <p:nvSpPr>
            <p:cNvPr id="16463" name="Rectangle 109"/>
            <p:cNvSpPr>
              <a:spLocks noChangeArrowheads="1"/>
            </p:cNvSpPr>
            <p:nvPr/>
          </p:nvSpPr>
          <p:spPr bwMode="auto">
            <a:xfrm>
              <a:off x="1616" y="3916"/>
              <a:ext cx="570" cy="216"/>
            </a:xfrm>
            <a:prstGeom prst="rect">
              <a:avLst/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lIns="61539" tIns="30770" rIns="61539" bIns="30770" anchor="ctr"/>
            <a:lstStyle/>
            <a:p>
              <a:pPr>
                <a:defRPr/>
              </a:pPr>
              <a:endParaRPr lang="en-US" baseline="0"/>
            </a:p>
          </p:txBody>
        </p:sp>
        <p:sp>
          <p:nvSpPr>
            <p:cNvPr id="29758" name="Text Box 110"/>
            <p:cNvSpPr txBox="1">
              <a:spLocks noChangeArrowheads="1"/>
            </p:cNvSpPr>
            <p:nvPr/>
          </p:nvSpPr>
          <p:spPr bwMode="auto">
            <a:xfrm>
              <a:off x="1758" y="3951"/>
              <a:ext cx="27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baseline="0"/>
                <a:t>State</a:t>
              </a:r>
            </a:p>
          </p:txBody>
        </p:sp>
        <p:sp>
          <p:nvSpPr>
            <p:cNvPr id="29759" name="Freeform 107"/>
            <p:cNvSpPr>
              <a:spLocks/>
            </p:cNvSpPr>
            <p:nvPr/>
          </p:nvSpPr>
          <p:spPr bwMode="auto">
            <a:xfrm>
              <a:off x="1141" y="1996"/>
              <a:ext cx="1488" cy="207"/>
            </a:xfrm>
            <a:custGeom>
              <a:avLst/>
              <a:gdLst>
                <a:gd name="T0" fmla="*/ 0 w 1461"/>
                <a:gd name="T1" fmla="*/ 213 h 225"/>
                <a:gd name="T2" fmla="*/ 0 w 1461"/>
                <a:gd name="T3" fmla="*/ 0 h 225"/>
                <a:gd name="T4" fmla="*/ 1461 w 1461"/>
                <a:gd name="T5" fmla="*/ 0 h 225"/>
                <a:gd name="T6" fmla="*/ 1461 w 1461"/>
                <a:gd name="T7" fmla="*/ 225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1"/>
                <a:gd name="T13" fmla="*/ 0 h 225"/>
                <a:gd name="T14" fmla="*/ 1461 w 1461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1" h="225">
                  <a:moveTo>
                    <a:pt x="0" y="213"/>
                  </a:moveTo>
                  <a:lnTo>
                    <a:pt x="0" y="0"/>
                  </a:lnTo>
                  <a:lnTo>
                    <a:pt x="1461" y="0"/>
                  </a:lnTo>
                  <a:lnTo>
                    <a:pt x="1461" y="225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AutoShape 122"/>
            <p:cNvSpPr>
              <a:spLocks noChangeArrowheads="1"/>
            </p:cNvSpPr>
            <p:nvPr/>
          </p:nvSpPr>
          <p:spPr bwMode="auto">
            <a:xfrm>
              <a:off x="2190" y="629"/>
              <a:ext cx="1763" cy="121"/>
            </a:xfrm>
            <a:prstGeom prst="rightArrow">
              <a:avLst>
                <a:gd name="adj1" fmla="val 40500"/>
                <a:gd name="adj2" fmla="val 120812"/>
              </a:avLst>
            </a:prstGeom>
            <a:gradFill rotWithShape="1">
              <a:gsLst>
                <a:gs pos="0">
                  <a:srgbClr val="CC99FF">
                    <a:alpha val="0"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AutoShape 123"/>
            <p:cNvSpPr>
              <a:spLocks noChangeArrowheads="1"/>
            </p:cNvSpPr>
            <p:nvPr/>
          </p:nvSpPr>
          <p:spPr bwMode="auto">
            <a:xfrm rot="-1279410">
              <a:off x="2101" y="3184"/>
              <a:ext cx="1925" cy="123"/>
            </a:xfrm>
            <a:prstGeom prst="rightArrow">
              <a:avLst>
                <a:gd name="adj1" fmla="val 43093"/>
                <a:gd name="adj2" fmla="val 137738"/>
              </a:avLst>
            </a:prstGeom>
            <a:gradFill rotWithShape="1">
              <a:gsLst>
                <a:gs pos="0">
                  <a:srgbClr val="CC99FF">
                    <a:alpha val="9000"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62" name="AutoShape 124"/>
            <p:cNvSpPr>
              <a:spLocks noChangeArrowheads="1"/>
            </p:cNvSpPr>
            <p:nvPr/>
          </p:nvSpPr>
          <p:spPr bwMode="auto">
            <a:xfrm rot="1246335" flipV="1">
              <a:off x="3560" y="1824"/>
              <a:ext cx="411" cy="123"/>
            </a:xfrm>
            <a:prstGeom prst="rightArrow">
              <a:avLst>
                <a:gd name="adj1" fmla="val 42287"/>
                <a:gd name="adj2" fmla="val 112032"/>
              </a:avLst>
            </a:prstGeom>
            <a:gradFill rotWithShape="1">
              <a:gsLst>
                <a:gs pos="0">
                  <a:srgbClr val="CC99FF">
                    <a:alpha val="0"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Oval 76"/>
            <p:cNvSpPr>
              <a:spLocks noChangeArrowheads="1"/>
            </p:cNvSpPr>
            <p:nvPr/>
          </p:nvSpPr>
          <p:spPr bwMode="auto">
            <a:xfrm>
              <a:off x="2873" y="1570"/>
              <a:ext cx="828" cy="288"/>
            </a:xfrm>
            <a:prstGeom prst="ellipse">
              <a:avLst/>
            </a:prstGeom>
            <a:solidFill>
              <a:srgbClr val="FFC285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lIns="61539" tIns="30770" rIns="61539" bIns="30770" anchor="ctr"/>
            <a:lstStyle/>
            <a:p>
              <a:pPr>
                <a:defRPr/>
              </a:pPr>
              <a:endParaRPr lang="en-US" baseline="0"/>
            </a:p>
          </p:txBody>
        </p:sp>
        <p:sp>
          <p:nvSpPr>
            <p:cNvPr id="29764" name="Text Box 80"/>
            <p:cNvSpPr txBox="1">
              <a:spLocks noChangeArrowheads="1"/>
            </p:cNvSpPr>
            <p:nvPr/>
          </p:nvSpPr>
          <p:spPr bwMode="auto">
            <a:xfrm>
              <a:off x="3065" y="1596"/>
              <a:ext cx="43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pPr algn="ctr"/>
              <a:r>
                <a:rPr lang="en-US" sz="1000" i="1" baseline="0"/>
                <a:t>Research</a:t>
              </a:r>
            </a:p>
            <a:p>
              <a:pPr algn="ctr"/>
              <a:r>
                <a:rPr lang="en-US" sz="1000" i="1" baseline="0"/>
                <a:t>Project</a:t>
              </a:r>
            </a:p>
          </p:txBody>
        </p:sp>
        <p:sp>
          <p:nvSpPr>
            <p:cNvPr id="29765" name="Text Box 62"/>
            <p:cNvSpPr txBox="1">
              <a:spLocks noChangeArrowheads="1"/>
            </p:cNvSpPr>
            <p:nvPr/>
          </p:nvSpPr>
          <p:spPr bwMode="auto">
            <a:xfrm>
              <a:off x="1596" y="3418"/>
              <a:ext cx="603" cy="332"/>
            </a:xfrm>
            <a:prstGeom prst="rect">
              <a:avLst/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1539" tIns="30770" rIns="61539" bIns="30770">
              <a:spAutoFit/>
            </a:bodyPr>
            <a:lstStyle/>
            <a:p>
              <a:pPr algn="ctr"/>
              <a:r>
                <a:rPr lang="en-US" sz="1000" baseline="0"/>
                <a:t>Existing</a:t>
              </a:r>
            </a:p>
            <a:p>
              <a:pPr algn="ctr"/>
              <a:r>
                <a:rPr lang="en-US" sz="1000" baseline="0"/>
                <a:t>Institutional</a:t>
              </a:r>
            </a:p>
            <a:p>
              <a:pPr algn="ctr"/>
              <a:r>
                <a:rPr lang="en-US" sz="1000" baseline="0"/>
                <a:t>Reporting</a:t>
              </a:r>
            </a:p>
          </p:txBody>
        </p:sp>
        <p:sp>
          <p:nvSpPr>
            <p:cNvPr id="29766" name="AutoShape 125"/>
            <p:cNvSpPr>
              <a:spLocks noChangeArrowheads="1"/>
            </p:cNvSpPr>
            <p:nvPr/>
          </p:nvSpPr>
          <p:spPr bwMode="auto">
            <a:xfrm rot="-1246335">
              <a:off x="3556" y="1484"/>
              <a:ext cx="411" cy="123"/>
            </a:xfrm>
            <a:prstGeom prst="rightArrow">
              <a:avLst>
                <a:gd name="adj1" fmla="val 42287"/>
                <a:gd name="adj2" fmla="val 112032"/>
              </a:avLst>
            </a:prstGeom>
            <a:gradFill rotWithShape="1">
              <a:gsLst>
                <a:gs pos="0">
                  <a:srgbClr val="CC99FF">
                    <a:alpha val="0"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1581" y="556"/>
              <a:ext cx="640" cy="288"/>
            </a:xfrm>
            <a:prstGeom prst="rect">
              <a:avLst/>
            </a:prstGeom>
            <a:gradFill rotWithShape="1">
              <a:gsLst>
                <a:gs pos="0">
                  <a:srgbClr val="FFE8D1"/>
                </a:gs>
                <a:gs pos="100000">
                  <a:srgbClr val="FFC285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lIns="61539" tIns="30770" rIns="61539" bIns="30770" anchor="ctr"/>
            <a:lstStyle/>
            <a:p>
              <a:pPr>
                <a:defRPr/>
              </a:pPr>
              <a:endParaRPr lang="en-US" baseline="0"/>
            </a:p>
          </p:txBody>
        </p:sp>
        <p:sp>
          <p:nvSpPr>
            <p:cNvPr id="29768" name="Text Box 6"/>
            <p:cNvSpPr txBox="1">
              <a:spLocks noChangeArrowheads="1"/>
            </p:cNvSpPr>
            <p:nvPr/>
          </p:nvSpPr>
          <p:spPr bwMode="auto">
            <a:xfrm>
              <a:off x="1718" y="625"/>
              <a:ext cx="3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539" tIns="30770" rIns="61539" bIns="30770">
              <a:spAutoFit/>
            </a:bodyPr>
            <a:lstStyle/>
            <a:p>
              <a:r>
                <a:rPr lang="en-US" sz="1000" baseline="0"/>
                <a:t>Agency</a:t>
              </a:r>
            </a:p>
          </p:txBody>
        </p:sp>
        <p:sp>
          <p:nvSpPr>
            <p:cNvPr id="29769" name="AutoShape 128"/>
            <p:cNvSpPr>
              <a:spLocks noChangeArrowheads="1"/>
            </p:cNvSpPr>
            <p:nvPr/>
          </p:nvSpPr>
          <p:spPr bwMode="auto">
            <a:xfrm rot="44273" flipV="1">
              <a:off x="3547" y="2196"/>
              <a:ext cx="411" cy="123"/>
            </a:xfrm>
            <a:prstGeom prst="rightArrow">
              <a:avLst>
                <a:gd name="adj1" fmla="val 42287"/>
                <a:gd name="adj2" fmla="val 112032"/>
              </a:avLst>
            </a:prstGeom>
            <a:gradFill rotWithShape="1">
              <a:gsLst>
                <a:gs pos="0">
                  <a:srgbClr val="CC99FF">
                    <a:alpha val="0"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AutoShape 129"/>
            <p:cNvSpPr>
              <a:spLocks noChangeArrowheads="1"/>
            </p:cNvSpPr>
            <p:nvPr/>
          </p:nvSpPr>
          <p:spPr bwMode="auto">
            <a:xfrm>
              <a:off x="2604" y="3969"/>
              <a:ext cx="1355" cy="121"/>
            </a:xfrm>
            <a:prstGeom prst="rightArrow">
              <a:avLst>
                <a:gd name="adj1" fmla="val 40500"/>
                <a:gd name="adj2" fmla="val 125618"/>
              </a:avLst>
            </a:prstGeom>
            <a:gradFill rotWithShape="1">
              <a:gsLst>
                <a:gs pos="0">
                  <a:srgbClr val="CC99FF">
                    <a:alpha val="0"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02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Y:\infographic\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610476" cy="3952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163" y="-14594"/>
            <a:ext cx="8001000" cy="98254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Empirical Framework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172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Ian Foster, University of Chicago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51" y="3926792"/>
            <a:ext cx="1988751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6" y="2491346"/>
            <a:ext cx="1828800" cy="147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28" y="5715208"/>
            <a:ext cx="2009553" cy="91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55" y="5808126"/>
            <a:ext cx="1887874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88050" y="1459495"/>
            <a:ext cx="4184171" cy="4996178"/>
            <a:chOff x="2234151" y="533400"/>
            <a:chExt cx="4547649" cy="5791200"/>
          </a:xfrm>
        </p:grpSpPr>
        <p:pic>
          <p:nvPicPr>
            <p:cNvPr id="13" name="Picture 8" descr="Y:\infographic\employ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67551" y="1981200"/>
              <a:ext cx="1352490" cy="1529451"/>
            </a:xfrm>
            <a:prstGeom prst="rect">
              <a:avLst/>
            </a:prstGeom>
            <a:noFill/>
          </p:spPr>
        </p:pic>
        <p:pic>
          <p:nvPicPr>
            <p:cNvPr id="14" name="Picture 2" descr="Y:\infographic\paysfor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67751" y="2362200"/>
              <a:ext cx="614238" cy="2743200"/>
            </a:xfrm>
            <a:prstGeom prst="rect">
              <a:avLst/>
            </a:prstGeom>
            <a:noFill/>
          </p:spPr>
        </p:pic>
        <p:pic>
          <p:nvPicPr>
            <p:cNvPr id="15" name="Picture 3" descr="Y:\infographic\people.png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605751" y="533400"/>
              <a:ext cx="2009775" cy="1668492"/>
            </a:xfrm>
            <a:prstGeom prst="rect">
              <a:avLst/>
            </a:prstGeom>
            <a:noFill/>
          </p:spPr>
        </p:pic>
        <p:pic>
          <p:nvPicPr>
            <p:cNvPr id="16" name="Picture 4" descr="Y:\infographic\produceuse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977351" y="1905000"/>
              <a:ext cx="1358811" cy="1529452"/>
            </a:xfrm>
            <a:prstGeom prst="rect">
              <a:avLst/>
            </a:prstGeom>
            <a:noFill/>
          </p:spPr>
        </p:pic>
        <p:pic>
          <p:nvPicPr>
            <p:cNvPr id="17" name="Picture 5" descr="Y:\infographic\products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63151" y="3048000"/>
              <a:ext cx="1118649" cy="1276650"/>
            </a:xfrm>
            <a:prstGeom prst="rect">
              <a:avLst/>
            </a:prstGeom>
            <a:noFill/>
          </p:spPr>
        </p:pic>
        <p:pic>
          <p:nvPicPr>
            <p:cNvPr id="18" name="Picture 6" descr="Y:\infographic\supports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977351" y="4038600"/>
              <a:ext cx="1440971" cy="1611612"/>
            </a:xfrm>
            <a:prstGeom prst="rect">
              <a:avLst/>
            </a:prstGeom>
            <a:noFill/>
          </p:spPr>
        </p:pic>
        <p:pic>
          <p:nvPicPr>
            <p:cNvPr id="19" name="Picture 7" descr="Y:\infographic\awardedto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91351" y="3962400"/>
              <a:ext cx="1440971" cy="1611612"/>
            </a:xfrm>
            <a:prstGeom prst="rect">
              <a:avLst/>
            </a:prstGeom>
            <a:noFill/>
          </p:spPr>
        </p:pic>
        <p:pic>
          <p:nvPicPr>
            <p:cNvPr id="20" name="Picture 9" descr="Y:\infographic\funding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986751" y="5250192"/>
              <a:ext cx="1150249" cy="1074408"/>
            </a:xfrm>
            <a:prstGeom prst="rect">
              <a:avLst/>
            </a:prstGeom>
            <a:noFill/>
          </p:spPr>
        </p:pic>
        <p:pic>
          <p:nvPicPr>
            <p:cNvPr id="21" name="Picture 10" descr="Y:\infographic\institutions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34151" y="2895600"/>
              <a:ext cx="1264009" cy="1422010"/>
            </a:xfrm>
            <a:prstGeom prst="rect">
              <a:avLst/>
            </a:prstGeom>
            <a:noFill/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15" y="967946"/>
            <a:ext cx="2685223" cy="201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368735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3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4711" y="112779"/>
            <a:ext cx="8229600" cy="54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/>
                </a:solidFill>
              </a:rPr>
              <a:t>Results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22" y="672338"/>
            <a:ext cx="863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Independent statistical evidence about national</a:t>
            </a:r>
            <a:r>
              <a:rPr lang="en-US" b="1" dirty="0"/>
              <a:t>, regional &amp; local economic impact</a:t>
            </a:r>
          </a:p>
          <a:p>
            <a:endParaRPr lang="en-US" b="1" dirty="0"/>
          </a:p>
        </p:txBody>
      </p:sp>
      <p:pic>
        <p:nvPicPr>
          <p:cNvPr id="6" name="Picture 5" descr="nation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r="709" b="16138"/>
          <a:stretch/>
        </p:blipFill>
        <p:spPr>
          <a:xfrm>
            <a:off x="369262" y="721426"/>
            <a:ext cx="8635049" cy="6121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6299" y="11388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$1.949 Billion in Direct Cost Vendor Purchases from 9 CIC Universities, Q3 2012-Q4 2014  </a:t>
            </a:r>
          </a:p>
        </p:txBody>
      </p:sp>
    </p:spTree>
    <p:extLst>
      <p:ext uri="{BB962C8B-B14F-4D97-AF65-F5344CB8AC3E}">
        <p14:creationId xmlns:p14="http://schemas.microsoft.com/office/powerpoint/2010/main" val="8596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66673"/>
            <a:ext cx="8839201" cy="914401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Startup Business Dynamics (Matched through SS-4)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377935"/>
              </p:ext>
            </p:extLst>
          </p:nvPr>
        </p:nvGraphicFramePr>
        <p:xfrm>
          <a:off x="1" y="1190625"/>
          <a:ext cx="474345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512150"/>
              </p:ext>
            </p:extLst>
          </p:nvPr>
        </p:nvGraphicFramePr>
        <p:xfrm>
          <a:off x="4600574" y="1276349"/>
          <a:ext cx="4476751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06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outputs from this approach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243694" cy="417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" y="1295400"/>
            <a:ext cx="3064631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8" y="3694005"/>
            <a:ext cx="2398790" cy="3163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1" y="3284163"/>
            <a:ext cx="2724753" cy="364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13121"/>
            <a:ext cx="3065540" cy="395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Big ideas; small steps</a:t>
            </a:r>
          </a:p>
          <a:p>
            <a:r>
              <a:rPr lang="en-US" sz="3200" dirty="0" smtClean="0"/>
              <a:t>Work hard; have </a:t>
            </a:r>
            <a:r>
              <a:rPr lang="en-US" sz="3200" dirty="0"/>
              <a:t>fun</a:t>
            </a:r>
          </a:p>
          <a:p>
            <a:r>
              <a:rPr lang="en-US" sz="3200" dirty="0" smtClean="0"/>
              <a:t>Create value; spread credit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background</a:t>
            </a:r>
          </a:p>
          <a:p>
            <a:r>
              <a:rPr lang="en-US" sz="3200" dirty="0" smtClean="0"/>
              <a:t>Illustrative example</a:t>
            </a:r>
          </a:p>
          <a:p>
            <a:r>
              <a:rPr lang="en-US" sz="3200" dirty="0" smtClean="0"/>
              <a:t>Lessons Learned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Identify gaps</a:t>
            </a:r>
          </a:p>
          <a:p>
            <a:pPr lvl="1"/>
            <a:r>
              <a:rPr lang="en-US" sz="2800" dirty="0" smtClean="0"/>
              <a:t>Create a team</a:t>
            </a:r>
          </a:p>
          <a:p>
            <a:pPr lvl="1"/>
            <a:r>
              <a:rPr lang="en-US" sz="2800" dirty="0" smtClean="0"/>
              <a:t>Build coalitions</a:t>
            </a:r>
          </a:p>
          <a:p>
            <a:pPr lvl="1"/>
            <a:r>
              <a:rPr lang="en-US" sz="2800" dirty="0" smtClean="0"/>
              <a:t>Develop products</a:t>
            </a:r>
          </a:p>
          <a:p>
            <a:r>
              <a:rPr lang="en-US" sz="3200" dirty="0"/>
              <a:t>Key role of private foundations</a:t>
            </a:r>
          </a:p>
        </p:txBody>
      </p:sp>
    </p:spTree>
    <p:extLst>
      <p:ext uri="{BB962C8B-B14F-4D97-AF65-F5344CB8AC3E}">
        <p14:creationId xmlns:p14="http://schemas.microsoft.com/office/powerpoint/2010/main" val="40529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LEHD</a:t>
            </a:r>
          </a:p>
          <a:p>
            <a:pPr lvl="1"/>
            <a:r>
              <a:rPr lang="en-US" dirty="0" smtClean="0"/>
              <a:t>UI wage record research (1990-94)</a:t>
            </a:r>
          </a:p>
          <a:p>
            <a:pPr lvl="1"/>
            <a:r>
              <a:rPr lang="en-US" dirty="0" smtClean="0"/>
              <a:t>Returns to training (World Bank research, 1993-96)</a:t>
            </a:r>
          </a:p>
          <a:p>
            <a:pPr lvl="1"/>
            <a:r>
              <a:rPr lang="en-US" dirty="0" smtClean="0"/>
              <a:t>Census Bureau meeting (1996)</a:t>
            </a:r>
          </a:p>
          <a:p>
            <a:pPr lvl="1"/>
            <a:r>
              <a:rPr lang="en-US" dirty="0" smtClean="0"/>
              <a:t>Conference (1998)</a:t>
            </a:r>
          </a:p>
          <a:p>
            <a:r>
              <a:rPr lang="en-US" dirty="0" smtClean="0"/>
              <a:t>NORC Enclave</a:t>
            </a:r>
          </a:p>
          <a:p>
            <a:pPr lvl="1"/>
            <a:r>
              <a:rPr lang="en-US" dirty="0" smtClean="0"/>
              <a:t>LEHD access (2000-2004)</a:t>
            </a:r>
          </a:p>
          <a:p>
            <a:pPr lvl="1"/>
            <a:r>
              <a:rPr lang="en-US" dirty="0" smtClean="0"/>
              <a:t>Confidentiality book (2001)</a:t>
            </a:r>
          </a:p>
          <a:p>
            <a:pPr lvl="1"/>
            <a:r>
              <a:rPr lang="en-US" dirty="0" smtClean="0"/>
              <a:t>JSM panel (2005)</a:t>
            </a:r>
          </a:p>
          <a:p>
            <a:pPr lvl="1"/>
            <a:r>
              <a:rPr lang="en-US" dirty="0" smtClean="0"/>
              <a:t>NIST (2005)</a:t>
            </a:r>
          </a:p>
          <a:p>
            <a:r>
              <a:rPr lang="en-US" dirty="0" smtClean="0"/>
              <a:t>IRIS</a:t>
            </a:r>
          </a:p>
          <a:p>
            <a:pPr lvl="1"/>
            <a:r>
              <a:rPr lang="en-US" dirty="0" smtClean="0"/>
              <a:t>NSF program (2008)</a:t>
            </a:r>
          </a:p>
          <a:p>
            <a:pPr lvl="1"/>
            <a:r>
              <a:rPr lang="en-US" dirty="0" smtClean="0"/>
              <a:t>Azoulay (2008)</a:t>
            </a:r>
          </a:p>
          <a:p>
            <a:pPr lvl="1"/>
            <a:r>
              <a:rPr lang="en-US" dirty="0" smtClean="0"/>
              <a:t>ARRA (2009)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90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LEHD</a:t>
            </a:r>
          </a:p>
          <a:p>
            <a:pPr lvl="1"/>
            <a:r>
              <a:rPr lang="en-US" dirty="0" smtClean="0"/>
              <a:t>Champions</a:t>
            </a:r>
          </a:p>
          <a:p>
            <a:pPr lvl="1"/>
            <a:r>
              <a:rPr lang="en-US" dirty="0" smtClean="0"/>
              <a:t>Brothers in arms </a:t>
            </a:r>
          </a:p>
          <a:p>
            <a:pPr lvl="1"/>
            <a:r>
              <a:rPr lang="en-US" dirty="0" smtClean="0"/>
              <a:t>Visionary researchers </a:t>
            </a:r>
          </a:p>
          <a:p>
            <a:pPr lvl="1"/>
            <a:r>
              <a:rPr lang="en-US" dirty="0" smtClean="0"/>
              <a:t>Operational producers </a:t>
            </a:r>
            <a:endParaRPr lang="en-US" dirty="0"/>
          </a:p>
          <a:p>
            <a:pPr lvl="1"/>
            <a:r>
              <a:rPr lang="en-US" dirty="0" smtClean="0"/>
              <a:t>Funders (Sloan, NIA, NSF, HHS/ASPE)</a:t>
            </a:r>
          </a:p>
          <a:p>
            <a:pPr marL="274320" lvl="1" indent="0">
              <a:buNone/>
            </a:pPr>
            <a:r>
              <a:rPr lang="en-US" dirty="0" smtClean="0"/>
              <a:t>Approach: Annual workshops; newsletters; presentations</a:t>
            </a:r>
          </a:p>
          <a:p>
            <a:r>
              <a:rPr lang="en-US" dirty="0" smtClean="0"/>
              <a:t>NORC Enclave</a:t>
            </a:r>
            <a:endParaRPr lang="en-US" dirty="0"/>
          </a:p>
          <a:p>
            <a:pPr lvl="1"/>
            <a:r>
              <a:rPr lang="en-US" dirty="0" smtClean="0"/>
              <a:t>Champions</a:t>
            </a:r>
            <a:endParaRPr lang="en-US" dirty="0"/>
          </a:p>
          <a:p>
            <a:pPr lvl="1"/>
            <a:r>
              <a:rPr lang="en-US" dirty="0"/>
              <a:t>Brothers in </a:t>
            </a:r>
            <a:r>
              <a:rPr lang="en-US" dirty="0" smtClean="0"/>
              <a:t>arms</a:t>
            </a:r>
            <a:endParaRPr lang="en-US" dirty="0"/>
          </a:p>
          <a:p>
            <a:pPr lvl="1"/>
            <a:r>
              <a:rPr lang="en-US" dirty="0"/>
              <a:t>Visionary </a:t>
            </a:r>
            <a:r>
              <a:rPr lang="en-US" dirty="0" smtClean="0"/>
              <a:t>researchers</a:t>
            </a:r>
            <a:endParaRPr lang="en-US" dirty="0"/>
          </a:p>
          <a:p>
            <a:pPr lvl="1"/>
            <a:r>
              <a:rPr lang="en-US" dirty="0"/>
              <a:t>Operational </a:t>
            </a:r>
            <a:r>
              <a:rPr lang="en-US" dirty="0" smtClean="0"/>
              <a:t>producers</a:t>
            </a:r>
            <a:endParaRPr lang="en-US" dirty="0"/>
          </a:p>
          <a:p>
            <a:pPr lvl="1"/>
            <a:r>
              <a:rPr lang="en-US" dirty="0"/>
              <a:t>Funders </a:t>
            </a:r>
            <a:r>
              <a:rPr lang="en-US" dirty="0" smtClean="0"/>
              <a:t>(NIST, Kauffman, USDA/ERS)</a:t>
            </a:r>
          </a:p>
          <a:p>
            <a:pPr marL="274320" lvl="1" indent="0">
              <a:buNone/>
            </a:pPr>
            <a:r>
              <a:rPr lang="en-US" dirty="0" smtClean="0"/>
              <a:t>Approach: Newsletters; presentations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74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</a:t>
            </a:r>
          </a:p>
          <a:p>
            <a:pPr lvl="1"/>
            <a:r>
              <a:rPr lang="en-US" dirty="0" smtClean="0"/>
              <a:t>Champions (FDP, CIC, AAU, Census)</a:t>
            </a:r>
          </a:p>
          <a:p>
            <a:pPr lvl="1"/>
            <a:r>
              <a:rPr lang="en-US" dirty="0" smtClean="0"/>
              <a:t>Brothers in arms (Rebecca Rosen, Bruce Weinberg, Jason Owen </a:t>
            </a:r>
            <a:r>
              <a:rPr lang="en-US" dirty="0" err="1" smtClean="0"/>
              <a:t>SMith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Visionary researchers (Chris Jones, Evgeny Klochikhin, Kaye Husbands Fealing, John King, </a:t>
            </a:r>
            <a:r>
              <a:rPr lang="en-US" dirty="0" err="1" smtClean="0"/>
              <a:t>Nik</a:t>
            </a:r>
            <a:r>
              <a:rPr lang="en-US" dirty="0" smtClean="0"/>
              <a:t> </a:t>
            </a:r>
            <a:r>
              <a:rPr lang="en-US" dirty="0" err="1" smtClean="0"/>
              <a:t>Zolas</a:t>
            </a:r>
            <a:r>
              <a:rPr lang="en-US" dirty="0" smtClean="0"/>
              <a:t>, Nathan </a:t>
            </a:r>
            <a:r>
              <a:rPr lang="en-US" dirty="0" err="1" smtClean="0"/>
              <a:t>Goldschlag</a:t>
            </a:r>
            <a:r>
              <a:rPr lang="en-US" dirty="0" smtClean="0"/>
              <a:t>…..)</a:t>
            </a:r>
          </a:p>
          <a:p>
            <a:pPr lvl="1"/>
            <a:r>
              <a:rPr lang="en-US" dirty="0" smtClean="0"/>
              <a:t>Operational producers (Lou Schwarz, Census)</a:t>
            </a:r>
          </a:p>
          <a:p>
            <a:pPr lvl="1"/>
            <a:r>
              <a:rPr lang="en-US" dirty="0" smtClean="0"/>
              <a:t>Funders (Sloan, Kauffman, NSF/EHR)</a:t>
            </a:r>
          </a:p>
          <a:p>
            <a:pPr marL="274320" lvl="1" indent="0">
              <a:buNone/>
            </a:pPr>
            <a:r>
              <a:rPr lang="en-US" dirty="0" smtClean="0"/>
              <a:t>Approach: Regular workshops; newsletters; presentations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83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coalitions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LEHD</a:t>
            </a:r>
          </a:p>
          <a:p>
            <a:pPr lvl="1"/>
            <a:r>
              <a:rPr lang="en-US" dirty="0" smtClean="0"/>
              <a:t>Federal (Census, NIA, HHS, SSA, IRS)..</a:t>
            </a:r>
          </a:p>
          <a:p>
            <a:pPr lvl="1"/>
            <a:r>
              <a:rPr lang="en-US" dirty="0" smtClean="0"/>
              <a:t>State (MD, IL, FL, CA, CO)..</a:t>
            </a:r>
          </a:p>
          <a:p>
            <a:r>
              <a:rPr lang="en-US" dirty="0" smtClean="0"/>
              <a:t>NORC</a:t>
            </a:r>
          </a:p>
          <a:p>
            <a:pPr lvl="1"/>
            <a:r>
              <a:rPr lang="en-US" dirty="0" smtClean="0"/>
              <a:t>Data producers (NIST, Kauffman, USDA)</a:t>
            </a:r>
          </a:p>
          <a:p>
            <a:pPr lvl="1"/>
            <a:r>
              <a:rPr lang="en-US" dirty="0" smtClean="0"/>
              <a:t>Data users (research community, IASSIST)</a:t>
            </a:r>
          </a:p>
          <a:p>
            <a:r>
              <a:rPr lang="en-US" dirty="0" smtClean="0"/>
              <a:t>IRIS</a:t>
            </a:r>
          </a:p>
          <a:p>
            <a:pPr lvl="1"/>
            <a:r>
              <a:rPr lang="en-US" dirty="0" smtClean="0"/>
              <a:t>Science Agencies (OSTP, NSF, NIST, USDA, EPA)..</a:t>
            </a:r>
          </a:p>
          <a:p>
            <a:pPr lvl="1"/>
            <a:r>
              <a:rPr lang="en-US" dirty="0" smtClean="0"/>
              <a:t>Universities (CIC, Penn, SUNY..)..</a:t>
            </a:r>
          </a:p>
          <a:p>
            <a:pPr lvl="1"/>
            <a:r>
              <a:rPr lang="en-US" dirty="0" smtClean="0"/>
              <a:t>Research community (high profile researchers)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9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LEHD</a:t>
            </a:r>
          </a:p>
          <a:p>
            <a:pPr lvl="1"/>
            <a:r>
              <a:rPr lang="en-US" dirty="0" smtClean="0"/>
              <a:t>Quarterly Workforce Indicators</a:t>
            </a:r>
          </a:p>
          <a:p>
            <a:pPr lvl="1"/>
            <a:r>
              <a:rPr lang="en-US" dirty="0" smtClean="0"/>
              <a:t>On the Map</a:t>
            </a:r>
          </a:p>
          <a:p>
            <a:pPr lvl="1"/>
            <a:r>
              <a:rPr lang="en-US" dirty="0" smtClean="0"/>
              <a:t>Research results</a:t>
            </a:r>
          </a:p>
          <a:p>
            <a:r>
              <a:rPr lang="en-US" dirty="0" smtClean="0"/>
              <a:t>NORC</a:t>
            </a:r>
          </a:p>
          <a:p>
            <a:pPr lvl="1"/>
            <a:r>
              <a:rPr lang="en-US" dirty="0" smtClean="0"/>
              <a:t>Enclave itself</a:t>
            </a:r>
          </a:p>
          <a:p>
            <a:pPr lvl="1"/>
            <a:r>
              <a:rPr lang="en-US" dirty="0" smtClean="0"/>
              <a:t>Research</a:t>
            </a:r>
          </a:p>
          <a:p>
            <a:r>
              <a:rPr lang="en-US" dirty="0" smtClean="0"/>
              <a:t>IRIS</a:t>
            </a:r>
          </a:p>
          <a:p>
            <a:pPr lvl="1"/>
            <a:r>
              <a:rPr lang="en-US" dirty="0" smtClean="0"/>
              <a:t>Two page reports</a:t>
            </a:r>
          </a:p>
          <a:p>
            <a:pPr lvl="1"/>
            <a:r>
              <a:rPr lang="en-US" dirty="0" smtClean="0"/>
              <a:t>Dashboards</a:t>
            </a:r>
          </a:p>
          <a:p>
            <a:pPr lvl="1"/>
            <a:r>
              <a:rPr lang="en-US" dirty="0" smtClean="0"/>
              <a:t>Hot reports</a:t>
            </a:r>
          </a:p>
          <a:p>
            <a:pPr lvl="1"/>
            <a:r>
              <a:rPr lang="en-US" dirty="0" smtClean="0"/>
              <a:t>Research</a:t>
            </a:r>
          </a:p>
          <a:p>
            <a:pPr marL="274320" lvl="1" indent="0">
              <a:buNone/>
            </a:pPr>
            <a:r>
              <a:rPr lang="en-US" dirty="0" smtClean="0"/>
              <a:t>In all cases, </a:t>
            </a:r>
            <a:r>
              <a:rPr lang="en-US" dirty="0"/>
              <a:t>much trial and error; beta tests; engagement critical throughout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84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background</a:t>
            </a:r>
          </a:p>
          <a:p>
            <a:r>
              <a:rPr lang="en-US" sz="3200" dirty="0" smtClean="0"/>
              <a:t>Illustrative example</a:t>
            </a:r>
          </a:p>
          <a:p>
            <a:r>
              <a:rPr lang="en-US" sz="3200" dirty="0" smtClean="0"/>
              <a:t>Lessons Learned</a:t>
            </a:r>
          </a:p>
          <a:p>
            <a:pPr lvl="1"/>
            <a:r>
              <a:rPr lang="en-US" sz="2800" dirty="0" smtClean="0"/>
              <a:t>Identify gaps</a:t>
            </a:r>
          </a:p>
          <a:p>
            <a:pPr lvl="1"/>
            <a:r>
              <a:rPr lang="en-US" sz="2800" dirty="0" smtClean="0"/>
              <a:t>Create a team</a:t>
            </a:r>
          </a:p>
          <a:p>
            <a:pPr lvl="1"/>
            <a:r>
              <a:rPr lang="en-US" sz="2800" dirty="0" smtClean="0"/>
              <a:t>Build coalitions</a:t>
            </a:r>
          </a:p>
          <a:p>
            <a:pPr lvl="1"/>
            <a:r>
              <a:rPr lang="en-US" sz="2800" dirty="0" smtClean="0"/>
              <a:t>Develop products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Key role of private foundations</a:t>
            </a:r>
          </a:p>
        </p:txBody>
      </p:sp>
    </p:spTree>
    <p:extLst>
      <p:ext uri="{BB962C8B-B14F-4D97-AF65-F5344CB8AC3E}">
        <p14:creationId xmlns:p14="http://schemas.microsoft.com/office/powerpoint/2010/main" val="41391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private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 oriented</a:t>
            </a:r>
          </a:p>
          <a:p>
            <a:r>
              <a:rPr lang="en-US" dirty="0" smtClean="0"/>
              <a:t>Longer horizon/repeated game</a:t>
            </a:r>
          </a:p>
          <a:p>
            <a:r>
              <a:rPr lang="en-US" dirty="0" smtClean="0"/>
              <a:t>Investments in people (Azoulay)</a:t>
            </a:r>
          </a:p>
          <a:p>
            <a:r>
              <a:rPr lang="en-US" dirty="0" smtClean="0"/>
              <a:t>Seed funding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9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Big ideas; small steps</a:t>
            </a:r>
          </a:p>
          <a:p>
            <a:r>
              <a:rPr lang="en-US" sz="3200" dirty="0" smtClean="0"/>
              <a:t>Work hard; have </a:t>
            </a:r>
            <a:r>
              <a:rPr lang="en-US" sz="3200" dirty="0"/>
              <a:t>fun</a:t>
            </a:r>
          </a:p>
          <a:p>
            <a:r>
              <a:rPr lang="en-US" sz="3200" dirty="0" smtClean="0"/>
              <a:t>Create value; spread credit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57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Julia.lane@nyu.edu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background</a:t>
            </a:r>
          </a:p>
          <a:p>
            <a:r>
              <a:rPr lang="en-US" sz="3200" dirty="0" smtClean="0"/>
              <a:t>Illustrative example</a:t>
            </a:r>
          </a:p>
          <a:p>
            <a:r>
              <a:rPr lang="en-US" sz="3200" dirty="0" smtClean="0"/>
              <a:t>Lessons Learned</a:t>
            </a:r>
          </a:p>
          <a:p>
            <a:pPr lvl="1"/>
            <a:r>
              <a:rPr lang="en-US" sz="2800" dirty="0" smtClean="0"/>
              <a:t>Identify gaps</a:t>
            </a:r>
          </a:p>
          <a:p>
            <a:pPr lvl="1"/>
            <a:r>
              <a:rPr lang="en-US" sz="2800" dirty="0" smtClean="0"/>
              <a:t>Create a team</a:t>
            </a:r>
          </a:p>
          <a:p>
            <a:pPr lvl="1"/>
            <a:r>
              <a:rPr lang="en-US" sz="2800" dirty="0" smtClean="0"/>
              <a:t>Build coalitions</a:t>
            </a:r>
          </a:p>
          <a:p>
            <a:pPr lvl="1"/>
            <a:r>
              <a:rPr lang="en-US" sz="2800" dirty="0" smtClean="0"/>
              <a:t>Develop products </a:t>
            </a:r>
          </a:p>
          <a:p>
            <a:r>
              <a:rPr lang="en-US" sz="3200" dirty="0" smtClean="0"/>
              <a:t>Key role of private foundations</a:t>
            </a:r>
          </a:p>
        </p:txBody>
      </p:sp>
    </p:spTree>
    <p:extLst>
      <p:ext uri="{BB962C8B-B14F-4D97-AF65-F5344CB8AC3E}">
        <p14:creationId xmlns:p14="http://schemas.microsoft.com/office/powerpoint/2010/main" val="22885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background</a:t>
            </a:r>
          </a:p>
          <a:p>
            <a:r>
              <a:rPr lang="en-US" sz="3200" dirty="0" smtClean="0"/>
              <a:t>Illustrative example</a:t>
            </a:r>
          </a:p>
          <a:p>
            <a:r>
              <a:rPr lang="en-US" sz="3200" dirty="0" smtClean="0"/>
              <a:t>Lessons Learned</a:t>
            </a:r>
          </a:p>
          <a:p>
            <a:pPr lvl="1"/>
            <a:r>
              <a:rPr lang="en-US" sz="2800" dirty="0" smtClean="0"/>
              <a:t>Identify gaps</a:t>
            </a:r>
          </a:p>
          <a:p>
            <a:pPr lvl="1"/>
            <a:r>
              <a:rPr lang="en-US" sz="2800" dirty="0" smtClean="0"/>
              <a:t>Create a team</a:t>
            </a:r>
          </a:p>
          <a:p>
            <a:pPr lvl="1"/>
            <a:r>
              <a:rPr lang="en-US" sz="2800" dirty="0" smtClean="0"/>
              <a:t>Build coalitions</a:t>
            </a:r>
          </a:p>
          <a:p>
            <a:pPr lvl="1"/>
            <a:r>
              <a:rPr lang="en-US" sz="2800" dirty="0" smtClean="0"/>
              <a:t>Develop products </a:t>
            </a:r>
          </a:p>
          <a:p>
            <a:r>
              <a:rPr lang="en-US" sz="3200" dirty="0" smtClean="0"/>
              <a:t>Key role of private foundations</a:t>
            </a:r>
          </a:p>
        </p:txBody>
      </p:sp>
    </p:spTree>
    <p:extLst>
      <p:ext uri="{BB962C8B-B14F-4D97-AF65-F5344CB8AC3E}">
        <p14:creationId xmlns:p14="http://schemas.microsoft.com/office/powerpoint/2010/main" val="17024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5296290"/>
              </p:ext>
            </p:extLst>
          </p:nvPr>
        </p:nvGraphicFramePr>
        <p:xfrm>
          <a:off x="152400" y="1397000"/>
          <a:ext cx="9296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5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background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Illustrative example</a:t>
            </a:r>
          </a:p>
          <a:p>
            <a:r>
              <a:rPr lang="en-US" sz="3200" dirty="0" smtClean="0"/>
              <a:t>Lessons Learned</a:t>
            </a:r>
          </a:p>
          <a:p>
            <a:pPr lvl="1"/>
            <a:r>
              <a:rPr lang="en-US" sz="2800" dirty="0" smtClean="0"/>
              <a:t>Identify gaps</a:t>
            </a:r>
          </a:p>
          <a:p>
            <a:pPr lvl="1"/>
            <a:r>
              <a:rPr lang="en-US" sz="2800" dirty="0" smtClean="0"/>
              <a:t>Create a team</a:t>
            </a:r>
          </a:p>
          <a:p>
            <a:pPr lvl="1"/>
            <a:r>
              <a:rPr lang="en-US" sz="2800" dirty="0" smtClean="0"/>
              <a:t>Build coalitions</a:t>
            </a:r>
          </a:p>
          <a:p>
            <a:pPr lvl="1"/>
            <a:r>
              <a:rPr lang="en-US" sz="2800" dirty="0" smtClean="0"/>
              <a:t>Develop products </a:t>
            </a:r>
          </a:p>
          <a:p>
            <a:r>
              <a:rPr lang="en-US" sz="3200" dirty="0" smtClean="0"/>
              <a:t>Key role of private foundations</a:t>
            </a:r>
          </a:p>
        </p:txBody>
      </p:sp>
    </p:spTree>
    <p:extLst>
      <p:ext uri="{BB962C8B-B14F-4D97-AF65-F5344CB8AC3E}">
        <p14:creationId xmlns:p14="http://schemas.microsoft.com/office/powerpoint/2010/main" val="35398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DDCDD-6C16-4142-AC5D-5EFBA1A061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Origins of STAR METRICS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2575" y="1598613"/>
            <a:ext cx="85788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/>
              <a:t>Feedback from the 2008 </a:t>
            </a:r>
            <a:r>
              <a:rPr lang="en-US" sz="2000" dirty="0" err="1"/>
              <a:t>SoSP</a:t>
            </a:r>
            <a:r>
              <a:rPr lang="en-US" sz="2000" dirty="0"/>
              <a:t> Workshop: shaped interagency research priorities for SOSP: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lang="en-US" sz="2000" dirty="0"/>
              <a:t>Developing a Data Infrastructure for Science and Innovation Policy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lang="en-US" sz="2000" dirty="0"/>
              <a:t>Modeling 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lang="en-US" sz="2000" dirty="0"/>
              <a:t>Creating an Innovation Framework 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lang="en-US" sz="2000" dirty="0"/>
              <a:t>Informing and Assessing R&amp;D Investments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lang="en-US" sz="2000" dirty="0"/>
              <a:t>Conducting Outreach to Underrepresented Populations</a:t>
            </a:r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tabLst/>
              <a:defRPr/>
            </a:pPr>
            <a:r>
              <a:rPr lang="en-US" sz="2000" dirty="0"/>
              <a:t>Memo re data infrastructure drafted for incoming Obama administration January 2009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/>
              <a:t>Feedback from 2009 </a:t>
            </a:r>
            <a:r>
              <a:rPr lang="en-US" sz="2000" dirty="0" err="1"/>
              <a:t>SoSP</a:t>
            </a:r>
            <a:r>
              <a:rPr lang="en-US" sz="2000" dirty="0"/>
              <a:t> Workshop: Best Practices in Research and Development Prioritization, Management, and Evaluation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lang="en-US" sz="2000" dirty="0"/>
              <a:t>Building community of practice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lang="en-US" sz="2000" dirty="0"/>
              <a:t>Focus on link to research coming out of NSF </a:t>
            </a:r>
            <a:r>
              <a:rPr lang="en-US" sz="2000" dirty="0" err="1"/>
              <a:t>SciSIP</a:t>
            </a:r>
            <a:r>
              <a:rPr lang="en-US" sz="2000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42624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73B92D-6EFD-401D-B1CB-81C31531BF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70F560-CF61-4253-BA22-3D997487D26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14" descr="innovation_obama"/>
          <p:cNvPicPr>
            <a:picLocks noChangeAspect="1" noChangeArrowheads="1"/>
          </p:cNvPicPr>
          <p:nvPr/>
        </p:nvPicPr>
        <p:blipFill>
          <a:blip r:embed="rId3" cstate="print">
            <a:lum bright="60000" contrast="-62000"/>
          </a:blip>
          <a:srcRect l="9793" t="36002" r="1515"/>
          <a:stretch>
            <a:fillRect/>
          </a:stretch>
        </p:blipFill>
        <p:spPr>
          <a:xfrm>
            <a:off x="0" y="1524000"/>
            <a:ext cx="9144000" cy="44958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684213"/>
            <a:ext cx="9144000" cy="787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Origins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8925" y="1752599"/>
            <a:ext cx="856615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Investment in Science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dirty="0"/>
              <a:t>American Recovery and Reinvestment Act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dirty="0"/>
              <a:t>The National Academy of Sciences Speech, April 2009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Openness and transparency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dirty="0"/>
              <a:t>data.gov; open.gov;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Evidence based policy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dirty="0"/>
              <a:t>Joint memo on “Science and Technology Priorities for the FY2011 Budget” : Science of Science Policy (is the only program listed by name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Accountability</a:t>
            </a:r>
          </a:p>
          <a:p>
            <a:pPr marL="914400" lvl="1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 Narrow" pitchFamily="34" charset="0"/>
              <a:buChar char="—"/>
              <a:defRPr/>
            </a:pPr>
            <a:r>
              <a:rPr lang="en-US" sz="2000" dirty="0"/>
              <a:t>ARRA Reporting Guidelines</a:t>
            </a:r>
          </a:p>
          <a:p>
            <a:pPr marL="914400" lvl="1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 Narrow" pitchFamily="34" charset="0"/>
              <a:buChar char="—"/>
              <a:defRPr/>
            </a:pPr>
            <a:r>
              <a:rPr lang="en-US" sz="2000" dirty="0"/>
              <a:t>Putting Performance First: Replacing PART with a new performance improvement and analysis framework</a:t>
            </a:r>
          </a:p>
        </p:txBody>
      </p:sp>
      <p:pic>
        <p:nvPicPr>
          <p:cNvPr id="7" name="Picture 7" descr="6a01157026c07b970b01156f92ab19970c-800w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61925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8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439738"/>
            <a:ext cx="7742238" cy="9826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Goal: Get it Right 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79" y="1600199"/>
            <a:ext cx="4076996" cy="5377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4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882</TotalTime>
  <Words>1178</Words>
  <Application>Microsoft Office PowerPoint</Application>
  <PresentationFormat>On-screen Show (4:3)</PresentationFormat>
  <Paragraphs>280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Building Data Infrastructures Lessons Learned</vt:lpstr>
      <vt:lpstr>Key ideas</vt:lpstr>
      <vt:lpstr>Overview</vt:lpstr>
      <vt:lpstr>Overview</vt:lpstr>
      <vt:lpstr>Some Background</vt:lpstr>
      <vt:lpstr>Overview</vt:lpstr>
      <vt:lpstr>Origins of STAR METRICS</vt:lpstr>
      <vt:lpstr>PowerPoint Presentation</vt:lpstr>
      <vt:lpstr>Goal: Get it Right </vt:lpstr>
      <vt:lpstr>Goal: Get it right</vt:lpstr>
      <vt:lpstr>Approach</vt:lpstr>
      <vt:lpstr>Approach: STAR Pilot</vt:lpstr>
      <vt:lpstr>PowerPoint Presentation</vt:lpstr>
      <vt:lpstr>The Empirical Framework</vt:lpstr>
      <vt:lpstr>PowerPoint Presentation</vt:lpstr>
      <vt:lpstr>PowerPoint Presentation</vt:lpstr>
      <vt:lpstr>PowerPoint Presentation</vt:lpstr>
      <vt:lpstr>Startup Business Dynamics (Matched through SS-4)</vt:lpstr>
      <vt:lpstr>Research outputs from this approach</vt:lpstr>
      <vt:lpstr>Overview</vt:lpstr>
      <vt:lpstr>Identify gaps</vt:lpstr>
      <vt:lpstr>Create a team</vt:lpstr>
      <vt:lpstr>Create a team</vt:lpstr>
      <vt:lpstr>Build coalitions</vt:lpstr>
      <vt:lpstr>Create Products</vt:lpstr>
      <vt:lpstr>Overview</vt:lpstr>
      <vt:lpstr>Role of private foundations</vt:lpstr>
      <vt:lpstr>Key ideas</vt:lpstr>
      <vt:lpstr>Thank you!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Lane, Julia</dc:creator>
  <cp:lastModifiedBy>Julia Ingrid Lane</cp:lastModifiedBy>
  <cp:revision>68</cp:revision>
  <dcterms:created xsi:type="dcterms:W3CDTF">2014-06-27T09:09:07Z</dcterms:created>
  <dcterms:modified xsi:type="dcterms:W3CDTF">2015-08-26T20:25:38Z</dcterms:modified>
</cp:coreProperties>
</file>