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6" r:id="rId2"/>
  </p:sldMasterIdLst>
  <p:notesMasterIdLst>
    <p:notesMasterId r:id="rId39"/>
  </p:notesMasterIdLst>
  <p:sldIdLst>
    <p:sldId id="277" r:id="rId3"/>
    <p:sldId id="280" r:id="rId4"/>
    <p:sldId id="279" r:id="rId5"/>
    <p:sldId id="281" r:id="rId6"/>
    <p:sldId id="282" r:id="rId7"/>
    <p:sldId id="283" r:id="rId8"/>
    <p:sldId id="295" r:id="rId9"/>
    <p:sldId id="299" r:id="rId10"/>
    <p:sldId id="296" r:id="rId11"/>
    <p:sldId id="297" r:id="rId12"/>
    <p:sldId id="284" r:id="rId13"/>
    <p:sldId id="285" r:id="rId14"/>
    <p:sldId id="286" r:id="rId15"/>
    <p:sldId id="290" r:id="rId16"/>
    <p:sldId id="291" r:id="rId17"/>
    <p:sldId id="292" r:id="rId18"/>
    <p:sldId id="293" r:id="rId19"/>
    <p:sldId id="294" r:id="rId20"/>
    <p:sldId id="298" r:id="rId21"/>
    <p:sldId id="309" r:id="rId22"/>
    <p:sldId id="308" r:id="rId23"/>
    <p:sldId id="304" r:id="rId24"/>
    <p:sldId id="261" r:id="rId25"/>
    <p:sldId id="265" r:id="rId26"/>
    <p:sldId id="267" r:id="rId27"/>
    <p:sldId id="269" r:id="rId28"/>
    <p:sldId id="273" r:id="rId29"/>
    <p:sldId id="274" r:id="rId30"/>
    <p:sldId id="275" r:id="rId31"/>
    <p:sldId id="276" r:id="rId32"/>
    <p:sldId id="305" r:id="rId33"/>
    <p:sldId id="306" r:id="rId34"/>
    <p:sldId id="307" r:id="rId35"/>
    <p:sldId id="302" r:id="rId36"/>
    <p:sldId id="303" r:id="rId37"/>
    <p:sldId id="301" r:id="rId38"/>
  </p:sldIdLst>
  <p:sldSz cx="9144000" cy="6858000" type="screen4x3"/>
  <p:notesSz cx="6858000" cy="9144000"/>
  <p:defaultTextStyle>
    <a:defPPr>
      <a:defRPr lang="en-US"/>
    </a:defPPr>
    <a:lvl1pPr marL="0" algn="l" defTabSz="91432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62" algn="l" defTabSz="91432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25" algn="l" defTabSz="91432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87" algn="l" defTabSz="91432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49" algn="l" defTabSz="91432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12" algn="l" defTabSz="91432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74" algn="l" defTabSz="91432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137" algn="l" defTabSz="91432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298" algn="l" defTabSz="91432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73A4186-A1A2-4599-A9EB-5B4727F9AD60}">
          <p14:sldIdLst>
            <p14:sldId id="277"/>
            <p14:sldId id="280"/>
            <p14:sldId id="279"/>
            <p14:sldId id="281"/>
            <p14:sldId id="282"/>
            <p14:sldId id="283"/>
            <p14:sldId id="295"/>
            <p14:sldId id="299"/>
            <p14:sldId id="296"/>
            <p14:sldId id="297"/>
            <p14:sldId id="284"/>
            <p14:sldId id="285"/>
            <p14:sldId id="286"/>
            <p14:sldId id="290"/>
            <p14:sldId id="291"/>
            <p14:sldId id="292"/>
            <p14:sldId id="293"/>
            <p14:sldId id="294"/>
            <p14:sldId id="298"/>
            <p14:sldId id="309"/>
            <p14:sldId id="308"/>
            <p14:sldId id="304"/>
            <p14:sldId id="261"/>
            <p14:sldId id="265"/>
            <p14:sldId id="267"/>
            <p14:sldId id="269"/>
            <p14:sldId id="273"/>
            <p14:sldId id="274"/>
            <p14:sldId id="275"/>
            <p14:sldId id="276"/>
            <p14:sldId id="305"/>
            <p14:sldId id="306"/>
            <p14:sldId id="307"/>
            <p14:sldId id="302"/>
            <p14:sldId id="303"/>
            <p14:sldId id="301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4" d="100"/>
          <a:sy n="74" d="100"/>
        </p:scale>
        <p:origin x="-1027" y="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hyperlink" Target="mailto:cusp.it@nyu.edu" TargetMode="External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hyperlink" Target="mailto:cusp.it@nyu.edu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0DB4E74-9B5D-43DC-B961-2094CFFED83C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55A0AA1-88A7-4718-80BD-696CA766EAF4}">
      <dgm:prSet phldrT="[Text]"/>
      <dgm:spPr/>
      <dgm:t>
        <a:bodyPr/>
        <a:lstStyle/>
        <a:p>
          <a:r>
            <a:rPr lang="en-US" dirty="0" smtClean="0"/>
            <a:t>CUSP Account</a:t>
          </a:r>
          <a:endParaRPr lang="en-US" dirty="0"/>
        </a:p>
      </dgm:t>
    </dgm:pt>
    <dgm:pt modelId="{555B5971-A4FC-47E4-B8AD-2DBA3B69253A}" type="parTrans" cxnId="{524D661F-A577-4539-A2B4-4F8E362732C5}">
      <dgm:prSet/>
      <dgm:spPr/>
      <dgm:t>
        <a:bodyPr/>
        <a:lstStyle/>
        <a:p>
          <a:endParaRPr lang="en-US"/>
        </a:p>
      </dgm:t>
    </dgm:pt>
    <dgm:pt modelId="{747FC385-23DD-450A-B16C-513F26721742}" type="sibTrans" cxnId="{524D661F-A577-4539-A2B4-4F8E362732C5}">
      <dgm:prSet/>
      <dgm:spPr/>
      <dgm:t>
        <a:bodyPr/>
        <a:lstStyle/>
        <a:p>
          <a:endParaRPr lang="en-US"/>
        </a:p>
      </dgm:t>
    </dgm:pt>
    <dgm:pt modelId="{FBA28E4C-E66B-4C4D-87A6-1A1AC5AAA4DA}" type="pres">
      <dgm:prSet presAssocID="{20DB4E74-9B5D-43DC-B961-2094CFFED83C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E206FF5F-CF22-4573-8FA0-651BF8A4BFFE}" type="pres">
      <dgm:prSet presAssocID="{755A0AA1-88A7-4718-80BD-696CA766EAF4}" presName="root" presStyleCnt="0"/>
      <dgm:spPr/>
    </dgm:pt>
    <dgm:pt modelId="{E5F1C9F2-0EB6-4FCC-A02B-7FE4CCAB556A}" type="pres">
      <dgm:prSet presAssocID="{755A0AA1-88A7-4718-80BD-696CA766EAF4}" presName="rootComposite" presStyleCnt="0"/>
      <dgm:spPr/>
    </dgm:pt>
    <dgm:pt modelId="{7B0D84B4-7FB1-48C8-BE52-053EFAE4DCF9}" type="pres">
      <dgm:prSet presAssocID="{755A0AA1-88A7-4718-80BD-696CA766EAF4}" presName="rootText" presStyleLbl="node1" presStyleIdx="0" presStyleCnt="1" custScaleX="88419" custScaleY="80101" custLinFactNeighborX="9072" custLinFactNeighborY="-9026"/>
      <dgm:spPr/>
      <dgm:t>
        <a:bodyPr/>
        <a:lstStyle/>
        <a:p>
          <a:endParaRPr lang="en-US"/>
        </a:p>
      </dgm:t>
    </dgm:pt>
    <dgm:pt modelId="{C9CBE395-C424-4026-AAAE-C53454DA4A76}" type="pres">
      <dgm:prSet presAssocID="{755A0AA1-88A7-4718-80BD-696CA766EAF4}" presName="rootConnector" presStyleLbl="node1" presStyleIdx="0" presStyleCnt="1"/>
      <dgm:spPr/>
      <dgm:t>
        <a:bodyPr/>
        <a:lstStyle/>
        <a:p>
          <a:endParaRPr lang="en-US"/>
        </a:p>
      </dgm:t>
    </dgm:pt>
    <dgm:pt modelId="{9F17312D-9C6B-475D-B423-18E2CA41ADB7}" type="pres">
      <dgm:prSet presAssocID="{755A0AA1-88A7-4718-80BD-696CA766EAF4}" presName="childShape" presStyleCnt="0"/>
      <dgm:spPr/>
    </dgm:pt>
  </dgm:ptLst>
  <dgm:cxnLst>
    <dgm:cxn modelId="{87A8C0D2-6134-4BB7-9286-1FFCB1F5845B}" type="presOf" srcId="{20DB4E74-9B5D-43DC-B961-2094CFFED83C}" destId="{FBA28E4C-E66B-4C4D-87A6-1A1AC5AAA4DA}" srcOrd="0" destOrd="0" presId="urn:microsoft.com/office/officeart/2005/8/layout/hierarchy3"/>
    <dgm:cxn modelId="{71CA8F89-5FC3-490E-B0DB-60F2F18E30A1}" type="presOf" srcId="{755A0AA1-88A7-4718-80BD-696CA766EAF4}" destId="{7B0D84B4-7FB1-48C8-BE52-053EFAE4DCF9}" srcOrd="0" destOrd="0" presId="urn:microsoft.com/office/officeart/2005/8/layout/hierarchy3"/>
    <dgm:cxn modelId="{6782A3EF-7E4D-4906-9C56-7FB7B06A1EFF}" type="presOf" srcId="{755A0AA1-88A7-4718-80BD-696CA766EAF4}" destId="{C9CBE395-C424-4026-AAAE-C53454DA4A76}" srcOrd="1" destOrd="0" presId="urn:microsoft.com/office/officeart/2005/8/layout/hierarchy3"/>
    <dgm:cxn modelId="{524D661F-A577-4539-A2B4-4F8E362732C5}" srcId="{20DB4E74-9B5D-43DC-B961-2094CFFED83C}" destId="{755A0AA1-88A7-4718-80BD-696CA766EAF4}" srcOrd="0" destOrd="0" parTransId="{555B5971-A4FC-47E4-B8AD-2DBA3B69253A}" sibTransId="{747FC385-23DD-450A-B16C-513F26721742}"/>
    <dgm:cxn modelId="{BC6BA70D-1EE6-46AA-99DD-BF5A76BBB7CA}" type="presParOf" srcId="{FBA28E4C-E66B-4C4D-87A6-1A1AC5AAA4DA}" destId="{E206FF5F-CF22-4573-8FA0-651BF8A4BFFE}" srcOrd="0" destOrd="0" presId="urn:microsoft.com/office/officeart/2005/8/layout/hierarchy3"/>
    <dgm:cxn modelId="{45CC0F6F-3670-4B3B-BC46-DA9D274AF0D5}" type="presParOf" srcId="{E206FF5F-CF22-4573-8FA0-651BF8A4BFFE}" destId="{E5F1C9F2-0EB6-4FCC-A02B-7FE4CCAB556A}" srcOrd="0" destOrd="0" presId="urn:microsoft.com/office/officeart/2005/8/layout/hierarchy3"/>
    <dgm:cxn modelId="{11120EA4-FD79-497D-B84B-9D7F3370DA16}" type="presParOf" srcId="{E5F1C9F2-0EB6-4FCC-A02B-7FE4CCAB556A}" destId="{7B0D84B4-7FB1-48C8-BE52-053EFAE4DCF9}" srcOrd="0" destOrd="0" presId="urn:microsoft.com/office/officeart/2005/8/layout/hierarchy3"/>
    <dgm:cxn modelId="{8B5C8B68-2AA8-4941-8211-344171EE0F2D}" type="presParOf" srcId="{E5F1C9F2-0EB6-4FCC-A02B-7FE4CCAB556A}" destId="{C9CBE395-C424-4026-AAAE-C53454DA4A76}" srcOrd="1" destOrd="0" presId="urn:microsoft.com/office/officeart/2005/8/layout/hierarchy3"/>
    <dgm:cxn modelId="{8753ECE4-0B43-4078-9B2A-9419683DDDAF}" type="presParOf" srcId="{E206FF5F-CF22-4573-8FA0-651BF8A4BFFE}" destId="{9F17312D-9C6B-475D-B423-18E2CA41ADB7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7A534E7-3469-4F36-A53C-815E299CD570}" type="doc">
      <dgm:prSet loTypeId="urn:microsoft.com/office/officeart/2005/8/layout/chevron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CFAC938-8A45-48CE-8560-F51090FEA51A}">
      <dgm:prSet phldrT="[Text]"/>
      <dgm:spPr/>
      <dgm:t>
        <a:bodyPr/>
        <a:lstStyle/>
        <a:p>
          <a:endParaRPr lang="en-US" dirty="0"/>
        </a:p>
      </dgm:t>
    </dgm:pt>
    <dgm:pt modelId="{D9B34ACE-F64A-48C3-8336-B8F9FA41FD0A}" type="parTrans" cxnId="{0F5729CE-A254-4301-9822-60D69686639B}">
      <dgm:prSet/>
      <dgm:spPr/>
      <dgm:t>
        <a:bodyPr/>
        <a:lstStyle/>
        <a:p>
          <a:endParaRPr lang="en-US"/>
        </a:p>
      </dgm:t>
    </dgm:pt>
    <dgm:pt modelId="{25D191CB-AAB6-42D2-BCE3-7804986E0423}" type="sibTrans" cxnId="{0F5729CE-A254-4301-9822-60D69686639B}">
      <dgm:prSet/>
      <dgm:spPr/>
      <dgm:t>
        <a:bodyPr/>
        <a:lstStyle/>
        <a:p>
          <a:endParaRPr lang="en-US"/>
        </a:p>
      </dgm:t>
    </dgm:pt>
    <dgm:pt modelId="{EB84D8D9-820F-4FCD-AF9E-5E3F5A09E81C}">
      <dgm:prSet phldrT="[Text]" custT="1"/>
      <dgm:spPr/>
      <dgm:t>
        <a:bodyPr/>
        <a:lstStyle/>
        <a:p>
          <a:r>
            <a:rPr lang="en-US" sz="1600" dirty="0" smtClean="0"/>
            <a:t>Email </a:t>
          </a:r>
          <a:r>
            <a:rPr lang="en-US" sz="1600" dirty="0" smtClean="0">
              <a:hlinkClick xmlns:r="http://schemas.openxmlformats.org/officeDocument/2006/relationships" r:id="rId1"/>
            </a:rPr>
            <a:t>cusp.it@nyu.edu</a:t>
          </a:r>
          <a:endParaRPr lang="en-US" sz="1600" dirty="0"/>
        </a:p>
      </dgm:t>
    </dgm:pt>
    <dgm:pt modelId="{F54B67AB-FAD9-48D4-AF59-4FF937326629}" type="parTrans" cxnId="{94A682B4-F0BB-4596-B875-2B82B667AADA}">
      <dgm:prSet/>
      <dgm:spPr/>
      <dgm:t>
        <a:bodyPr/>
        <a:lstStyle/>
        <a:p>
          <a:endParaRPr lang="en-US"/>
        </a:p>
      </dgm:t>
    </dgm:pt>
    <dgm:pt modelId="{9B888464-DA26-48F9-9C93-E18B39A421E1}" type="sibTrans" cxnId="{94A682B4-F0BB-4596-B875-2B82B667AADA}">
      <dgm:prSet/>
      <dgm:spPr/>
      <dgm:t>
        <a:bodyPr/>
        <a:lstStyle/>
        <a:p>
          <a:endParaRPr lang="en-US"/>
        </a:p>
      </dgm:t>
    </dgm:pt>
    <dgm:pt modelId="{4E2F4223-5F4E-4F49-8A9B-ED7888F7815E}">
      <dgm:prSet phldrT="[Text]"/>
      <dgm:spPr/>
      <dgm:t>
        <a:bodyPr/>
        <a:lstStyle/>
        <a:p>
          <a:endParaRPr lang="en-US" dirty="0"/>
        </a:p>
      </dgm:t>
    </dgm:pt>
    <dgm:pt modelId="{D64D2349-0CC8-4211-970E-A49A15CF7F0F}" type="parTrans" cxnId="{1F2036B8-CC90-4B55-B258-E44DFC59B7A2}">
      <dgm:prSet/>
      <dgm:spPr/>
      <dgm:t>
        <a:bodyPr/>
        <a:lstStyle/>
        <a:p>
          <a:endParaRPr lang="en-US"/>
        </a:p>
      </dgm:t>
    </dgm:pt>
    <dgm:pt modelId="{3AAA28A5-F21B-4BE7-83BD-7AC4080FAE3E}" type="sibTrans" cxnId="{1F2036B8-CC90-4B55-B258-E44DFC59B7A2}">
      <dgm:prSet/>
      <dgm:spPr/>
      <dgm:t>
        <a:bodyPr/>
        <a:lstStyle/>
        <a:p>
          <a:endParaRPr lang="en-US"/>
        </a:p>
      </dgm:t>
    </dgm:pt>
    <dgm:pt modelId="{E2E98FBC-F6D9-4BA4-8600-EE344FB9709E}">
      <dgm:prSet phldrT="[Text]" custT="1"/>
      <dgm:spPr/>
      <dgm:t>
        <a:bodyPr/>
        <a:lstStyle/>
        <a:p>
          <a:r>
            <a:rPr lang="en-US" sz="1600" dirty="0" smtClean="0"/>
            <a:t>New User Provides:</a:t>
          </a:r>
          <a:endParaRPr lang="en-US" sz="1600" dirty="0"/>
        </a:p>
      </dgm:t>
    </dgm:pt>
    <dgm:pt modelId="{50662766-D644-4DAF-9A47-E99680B3BAD1}" type="parTrans" cxnId="{FE353780-F31A-46DF-A0F7-6E41A127EA25}">
      <dgm:prSet/>
      <dgm:spPr/>
      <dgm:t>
        <a:bodyPr/>
        <a:lstStyle/>
        <a:p>
          <a:endParaRPr lang="en-US"/>
        </a:p>
      </dgm:t>
    </dgm:pt>
    <dgm:pt modelId="{35FF1C2F-C55B-4791-8BC6-CF336B1619D1}" type="sibTrans" cxnId="{FE353780-F31A-46DF-A0F7-6E41A127EA25}">
      <dgm:prSet/>
      <dgm:spPr/>
      <dgm:t>
        <a:bodyPr/>
        <a:lstStyle/>
        <a:p>
          <a:endParaRPr lang="en-US"/>
        </a:p>
      </dgm:t>
    </dgm:pt>
    <dgm:pt modelId="{8F715994-BD6D-402F-A5BA-1777A7FBF265}">
      <dgm:prSet phldrT="[Text]" custT="1"/>
      <dgm:spPr/>
      <dgm:t>
        <a:bodyPr/>
        <a:lstStyle/>
        <a:p>
          <a:r>
            <a:rPr lang="en-US" sz="1600" dirty="0" smtClean="0"/>
            <a:t>Title or affiliation: ex: CUSP Student, Class of 2015/2016</a:t>
          </a:r>
          <a:endParaRPr lang="en-US" sz="1600" dirty="0"/>
        </a:p>
      </dgm:t>
    </dgm:pt>
    <dgm:pt modelId="{A2FC86A8-F6C5-4030-BE5D-D9AC0E2440EB}" type="parTrans" cxnId="{3E1952CB-EB36-4ED3-AC4D-8E861E4D12AE}">
      <dgm:prSet/>
      <dgm:spPr/>
      <dgm:t>
        <a:bodyPr/>
        <a:lstStyle/>
        <a:p>
          <a:endParaRPr lang="en-US"/>
        </a:p>
      </dgm:t>
    </dgm:pt>
    <dgm:pt modelId="{F41D7DB8-F251-49CE-9366-EB1FD86F0369}" type="sibTrans" cxnId="{3E1952CB-EB36-4ED3-AC4D-8E861E4D12AE}">
      <dgm:prSet/>
      <dgm:spPr/>
      <dgm:t>
        <a:bodyPr/>
        <a:lstStyle/>
        <a:p>
          <a:endParaRPr lang="en-US"/>
        </a:p>
      </dgm:t>
    </dgm:pt>
    <dgm:pt modelId="{8E83B618-6592-458D-8148-9BC5C07B1150}">
      <dgm:prSet phldrT="[Text]"/>
      <dgm:spPr/>
      <dgm:t>
        <a:bodyPr/>
        <a:lstStyle/>
        <a:p>
          <a:endParaRPr lang="en-US" dirty="0"/>
        </a:p>
      </dgm:t>
    </dgm:pt>
    <dgm:pt modelId="{B38613D0-03BE-44DF-B3EB-541800D9C496}" type="parTrans" cxnId="{7FC46125-E00C-4FE1-8294-9EC5C181C679}">
      <dgm:prSet/>
      <dgm:spPr/>
      <dgm:t>
        <a:bodyPr/>
        <a:lstStyle/>
        <a:p>
          <a:endParaRPr lang="en-US"/>
        </a:p>
      </dgm:t>
    </dgm:pt>
    <dgm:pt modelId="{B3E1ACD3-0444-4316-B392-4B5B4A4A01FC}" type="sibTrans" cxnId="{7FC46125-E00C-4FE1-8294-9EC5C181C679}">
      <dgm:prSet/>
      <dgm:spPr/>
      <dgm:t>
        <a:bodyPr/>
        <a:lstStyle/>
        <a:p>
          <a:endParaRPr lang="en-US"/>
        </a:p>
      </dgm:t>
    </dgm:pt>
    <dgm:pt modelId="{A67E9393-11C7-47B1-85A8-8161FF211D6B}">
      <dgm:prSet phldrT="[Text]" custT="1"/>
      <dgm:spPr/>
      <dgm:t>
        <a:bodyPr/>
        <a:lstStyle/>
        <a:p>
          <a:r>
            <a:rPr lang="en-US" sz="1600" dirty="0" smtClean="0"/>
            <a:t>CUSP Account Access: </a:t>
          </a:r>
          <a:endParaRPr lang="en-US" sz="1600" dirty="0"/>
        </a:p>
      </dgm:t>
    </dgm:pt>
    <dgm:pt modelId="{1D1246FC-512C-480D-A8FF-4CA247D81F32}" type="parTrans" cxnId="{0F4D5ED1-ECD3-4FA6-AC6E-A89F3BB099B7}">
      <dgm:prSet/>
      <dgm:spPr/>
      <dgm:t>
        <a:bodyPr/>
        <a:lstStyle/>
        <a:p>
          <a:endParaRPr lang="en-US"/>
        </a:p>
      </dgm:t>
    </dgm:pt>
    <dgm:pt modelId="{9A339DA5-31FF-439E-B702-7E0CFEF9F45A}" type="sibTrans" cxnId="{0F4D5ED1-ECD3-4FA6-AC6E-A89F3BB099B7}">
      <dgm:prSet/>
      <dgm:spPr/>
      <dgm:t>
        <a:bodyPr/>
        <a:lstStyle/>
        <a:p>
          <a:endParaRPr lang="en-US"/>
        </a:p>
      </dgm:t>
    </dgm:pt>
    <dgm:pt modelId="{8CEC3231-17AC-4078-9A28-9CD1B8EECF14}">
      <dgm:prSet custT="1"/>
      <dgm:spPr/>
      <dgm:t>
        <a:bodyPr/>
        <a:lstStyle/>
        <a:p>
          <a:r>
            <a:rPr lang="en-US" sz="1600" dirty="0" smtClean="0"/>
            <a:t>Full name:</a:t>
          </a:r>
          <a:endParaRPr lang="en-US" sz="1600" dirty="0"/>
        </a:p>
      </dgm:t>
    </dgm:pt>
    <dgm:pt modelId="{6C3D3B67-5C40-4D81-BCB5-C6700D217222}" type="parTrans" cxnId="{7FE5D630-AECA-4B48-88B0-8F4905509C01}">
      <dgm:prSet/>
      <dgm:spPr/>
      <dgm:t>
        <a:bodyPr/>
        <a:lstStyle/>
        <a:p>
          <a:endParaRPr lang="en-US"/>
        </a:p>
      </dgm:t>
    </dgm:pt>
    <dgm:pt modelId="{38FC579C-3464-4646-A432-B35B8C01EB9D}" type="sibTrans" cxnId="{7FE5D630-AECA-4B48-88B0-8F4905509C01}">
      <dgm:prSet/>
      <dgm:spPr/>
      <dgm:t>
        <a:bodyPr/>
        <a:lstStyle/>
        <a:p>
          <a:endParaRPr lang="en-US"/>
        </a:p>
      </dgm:t>
    </dgm:pt>
    <dgm:pt modelId="{918B88B8-D3DA-4BD2-B0AD-A57675D5F284}">
      <dgm:prSet custT="1"/>
      <dgm:spPr/>
      <dgm:t>
        <a:bodyPr/>
        <a:lstStyle/>
        <a:p>
          <a:r>
            <a:rPr lang="en-US" sz="1600" dirty="0" err="1" smtClean="0"/>
            <a:t>NetID</a:t>
          </a:r>
          <a:r>
            <a:rPr lang="en-US" sz="1600" dirty="0" smtClean="0"/>
            <a:t>:</a:t>
          </a:r>
          <a:endParaRPr lang="en-US" sz="1600" dirty="0"/>
        </a:p>
      </dgm:t>
    </dgm:pt>
    <dgm:pt modelId="{12558474-11AF-4741-9E50-6FDA49ED4C9B}" type="parTrans" cxnId="{BB94F64A-AA08-4623-80E6-B24FE3D6DE98}">
      <dgm:prSet/>
      <dgm:spPr/>
      <dgm:t>
        <a:bodyPr/>
        <a:lstStyle/>
        <a:p>
          <a:endParaRPr lang="en-US"/>
        </a:p>
      </dgm:t>
    </dgm:pt>
    <dgm:pt modelId="{00A70526-DDB7-4DCF-9EDF-F7E195EDFB8C}" type="sibTrans" cxnId="{BB94F64A-AA08-4623-80E6-B24FE3D6DE98}">
      <dgm:prSet/>
      <dgm:spPr/>
      <dgm:t>
        <a:bodyPr/>
        <a:lstStyle/>
        <a:p>
          <a:endParaRPr lang="en-US"/>
        </a:p>
      </dgm:t>
    </dgm:pt>
    <dgm:pt modelId="{0C5DC0A8-899D-4BBA-9493-9F97225251FB}">
      <dgm:prSet custT="1"/>
      <dgm:spPr/>
      <dgm:t>
        <a:bodyPr/>
        <a:lstStyle/>
        <a:p>
          <a:r>
            <a:rPr lang="en-US" sz="1600" dirty="0" smtClean="0"/>
            <a:t>Email Address: (NYU)</a:t>
          </a:r>
          <a:endParaRPr lang="en-US" sz="1600" dirty="0"/>
        </a:p>
      </dgm:t>
    </dgm:pt>
    <dgm:pt modelId="{947A8C2D-D3C0-4EF1-A6CD-7085709827BD}" type="parTrans" cxnId="{F0760FA6-EC1E-4040-BDA1-55677D3957FE}">
      <dgm:prSet/>
      <dgm:spPr/>
      <dgm:t>
        <a:bodyPr/>
        <a:lstStyle/>
        <a:p>
          <a:endParaRPr lang="en-US"/>
        </a:p>
      </dgm:t>
    </dgm:pt>
    <dgm:pt modelId="{2737B8EB-4EA3-4839-9B3A-C3AC2F144488}" type="sibTrans" cxnId="{F0760FA6-EC1E-4040-BDA1-55677D3957FE}">
      <dgm:prSet/>
      <dgm:spPr/>
      <dgm:t>
        <a:bodyPr/>
        <a:lstStyle/>
        <a:p>
          <a:endParaRPr lang="en-US"/>
        </a:p>
      </dgm:t>
    </dgm:pt>
    <dgm:pt modelId="{96430176-F19A-4E43-AC66-9DC91CF7B492}">
      <dgm:prSet phldrT="[Text]" custT="1"/>
      <dgm:spPr/>
      <dgm:t>
        <a:bodyPr/>
        <a:lstStyle/>
        <a:p>
          <a:r>
            <a:rPr lang="en-US" sz="1600" dirty="0" smtClean="0"/>
            <a:t>CUSP Infrastructure</a:t>
          </a:r>
          <a:endParaRPr lang="en-US" sz="1600" dirty="0"/>
        </a:p>
      </dgm:t>
    </dgm:pt>
    <dgm:pt modelId="{235C02BD-F07C-4918-B09F-93B6F1CD1477}" type="parTrans" cxnId="{12657956-7CBB-4C5C-A862-56C16A76146B}">
      <dgm:prSet/>
      <dgm:spPr/>
      <dgm:t>
        <a:bodyPr/>
        <a:lstStyle/>
        <a:p>
          <a:endParaRPr lang="en-US"/>
        </a:p>
      </dgm:t>
    </dgm:pt>
    <dgm:pt modelId="{F16DC52C-0C20-4309-99CB-E37329CFDC5C}" type="sibTrans" cxnId="{12657956-7CBB-4C5C-A862-56C16A76146B}">
      <dgm:prSet/>
      <dgm:spPr/>
      <dgm:t>
        <a:bodyPr/>
        <a:lstStyle/>
        <a:p>
          <a:endParaRPr lang="en-US"/>
        </a:p>
      </dgm:t>
    </dgm:pt>
    <dgm:pt modelId="{CFACA17C-DC37-44CA-8A1F-87C0257A583F}">
      <dgm:prSet phldrT="[Text]" custT="1"/>
      <dgm:spPr/>
      <dgm:t>
        <a:bodyPr/>
        <a:lstStyle/>
        <a:p>
          <a:r>
            <a:rPr lang="en-US" sz="1600" dirty="0" smtClean="0"/>
            <a:t>CUSP Data Catalog</a:t>
          </a:r>
          <a:endParaRPr lang="en-US" sz="1600" dirty="0"/>
        </a:p>
      </dgm:t>
    </dgm:pt>
    <dgm:pt modelId="{E4941DE0-7EB0-4B22-8DDC-BF5433CCDF62}" type="parTrans" cxnId="{6E7C0DFC-9E97-475F-B534-B56E0D1754AC}">
      <dgm:prSet/>
      <dgm:spPr/>
      <dgm:t>
        <a:bodyPr/>
        <a:lstStyle/>
        <a:p>
          <a:endParaRPr lang="en-US"/>
        </a:p>
      </dgm:t>
    </dgm:pt>
    <dgm:pt modelId="{2294C630-C98F-4A3B-AC14-94B967ECD3D7}" type="sibTrans" cxnId="{6E7C0DFC-9E97-475F-B534-B56E0D1754AC}">
      <dgm:prSet/>
      <dgm:spPr/>
      <dgm:t>
        <a:bodyPr/>
        <a:lstStyle/>
        <a:p>
          <a:endParaRPr lang="en-US"/>
        </a:p>
      </dgm:t>
    </dgm:pt>
    <dgm:pt modelId="{A36AC668-B5E4-43F5-A716-9F6D0A7763DA}">
      <dgm:prSet/>
      <dgm:spPr/>
      <dgm:t>
        <a:bodyPr/>
        <a:lstStyle/>
        <a:p>
          <a:endParaRPr lang="en-US"/>
        </a:p>
      </dgm:t>
    </dgm:pt>
    <dgm:pt modelId="{5F8BF73B-3215-47D5-8C1F-3730B7B8F71E}" type="parTrans" cxnId="{DD876EF7-5943-4FA4-BD11-992628A56A14}">
      <dgm:prSet/>
      <dgm:spPr/>
      <dgm:t>
        <a:bodyPr/>
        <a:lstStyle/>
        <a:p>
          <a:endParaRPr lang="en-US"/>
        </a:p>
      </dgm:t>
    </dgm:pt>
    <dgm:pt modelId="{F94EFA0B-2525-461B-8268-990B58DF2D86}" type="sibTrans" cxnId="{DD876EF7-5943-4FA4-BD11-992628A56A14}">
      <dgm:prSet/>
      <dgm:spPr/>
      <dgm:t>
        <a:bodyPr/>
        <a:lstStyle/>
        <a:p>
          <a:endParaRPr lang="en-US"/>
        </a:p>
      </dgm:t>
    </dgm:pt>
    <dgm:pt modelId="{5B603553-DA91-49C6-A4B0-BE527FD3632B}">
      <dgm:prSet custT="1"/>
      <dgm:spPr/>
      <dgm:t>
        <a:bodyPr/>
        <a:lstStyle/>
        <a:p>
          <a:r>
            <a:rPr lang="en-US" sz="1600" b="0" dirty="0" smtClean="0"/>
            <a:t>Provided by CUSP: </a:t>
          </a:r>
          <a:endParaRPr lang="en-US" sz="1600" b="0" dirty="0"/>
        </a:p>
      </dgm:t>
    </dgm:pt>
    <dgm:pt modelId="{520D875A-0041-46FD-990B-6287FD592FE0}" type="parTrans" cxnId="{A0A0210F-6421-4AEA-8AF3-9BBB619C58E7}">
      <dgm:prSet/>
      <dgm:spPr/>
      <dgm:t>
        <a:bodyPr/>
        <a:lstStyle/>
        <a:p>
          <a:endParaRPr lang="en-US"/>
        </a:p>
      </dgm:t>
    </dgm:pt>
    <dgm:pt modelId="{03E6F7C1-0A3D-4BD6-9DCA-B85C303DA0C2}" type="sibTrans" cxnId="{A0A0210F-6421-4AEA-8AF3-9BBB619C58E7}">
      <dgm:prSet/>
      <dgm:spPr/>
      <dgm:t>
        <a:bodyPr/>
        <a:lstStyle/>
        <a:p>
          <a:endParaRPr lang="en-US"/>
        </a:p>
      </dgm:t>
    </dgm:pt>
    <dgm:pt modelId="{442FA208-4DBF-4AC4-B2B3-B7B8C38720C3}">
      <dgm:prSet custT="1"/>
      <dgm:spPr/>
      <dgm:t>
        <a:bodyPr/>
        <a:lstStyle/>
        <a:p>
          <a:r>
            <a:rPr lang="en-US" sz="1600" b="0" dirty="0" smtClean="0"/>
            <a:t>CUSP account</a:t>
          </a:r>
          <a:endParaRPr lang="en-US" sz="1600" b="0" dirty="0"/>
        </a:p>
      </dgm:t>
    </dgm:pt>
    <dgm:pt modelId="{35D88E08-7105-43F4-9D00-E5BEFB3F000C}" type="parTrans" cxnId="{CA47818F-36A1-41F8-95CD-6416BB8E4198}">
      <dgm:prSet/>
      <dgm:spPr/>
      <dgm:t>
        <a:bodyPr/>
        <a:lstStyle/>
        <a:p>
          <a:endParaRPr lang="en-US"/>
        </a:p>
      </dgm:t>
    </dgm:pt>
    <dgm:pt modelId="{CCA2656B-72DB-4C21-9EC3-2E8E890A26E1}" type="sibTrans" cxnId="{CA47818F-36A1-41F8-95CD-6416BB8E4198}">
      <dgm:prSet/>
      <dgm:spPr/>
      <dgm:t>
        <a:bodyPr/>
        <a:lstStyle/>
        <a:p>
          <a:endParaRPr lang="en-US"/>
        </a:p>
      </dgm:t>
    </dgm:pt>
    <dgm:pt modelId="{0F7F1232-9559-458C-A6C7-4C1A671B86DD}">
      <dgm:prSet custT="1"/>
      <dgm:spPr/>
      <dgm:t>
        <a:bodyPr/>
        <a:lstStyle/>
        <a:p>
          <a:r>
            <a:rPr lang="en-US" sz="1600" b="0" dirty="0" smtClean="0"/>
            <a:t>Temporary Password, prompted to change upon first access</a:t>
          </a:r>
          <a:endParaRPr lang="en-US" sz="1600" b="0" dirty="0"/>
        </a:p>
      </dgm:t>
    </dgm:pt>
    <dgm:pt modelId="{03082AA6-E808-475C-A658-C05C3EC9139C}" type="parTrans" cxnId="{9FB1851B-2D63-4E59-8F24-4ED9723737E2}">
      <dgm:prSet/>
      <dgm:spPr/>
      <dgm:t>
        <a:bodyPr/>
        <a:lstStyle/>
        <a:p>
          <a:endParaRPr lang="en-US"/>
        </a:p>
      </dgm:t>
    </dgm:pt>
    <dgm:pt modelId="{55075DBD-3DC2-49B9-8151-ECC29ABC73C3}" type="sibTrans" cxnId="{9FB1851B-2D63-4E59-8F24-4ED9723737E2}">
      <dgm:prSet/>
      <dgm:spPr/>
      <dgm:t>
        <a:bodyPr/>
        <a:lstStyle/>
        <a:p>
          <a:endParaRPr lang="en-US"/>
        </a:p>
      </dgm:t>
    </dgm:pt>
    <dgm:pt modelId="{08FD584F-7B14-4062-A19C-F141C64FB856}">
      <dgm:prSet phldrT="[Text]" custT="1"/>
      <dgm:spPr/>
      <dgm:t>
        <a:bodyPr/>
        <a:lstStyle/>
        <a:p>
          <a:r>
            <a:rPr lang="en-US" sz="1600" dirty="0" smtClean="0"/>
            <a:t>CUSP Info Hub</a:t>
          </a:r>
          <a:endParaRPr lang="en-US" sz="1600" dirty="0"/>
        </a:p>
      </dgm:t>
    </dgm:pt>
    <dgm:pt modelId="{F430707C-C6EA-4D88-8275-B47AB682A333}" type="parTrans" cxnId="{89D8C59B-2DA4-4CDB-9595-2C0348FCF9B0}">
      <dgm:prSet/>
      <dgm:spPr/>
      <dgm:t>
        <a:bodyPr/>
        <a:lstStyle/>
        <a:p>
          <a:endParaRPr lang="en-US"/>
        </a:p>
      </dgm:t>
    </dgm:pt>
    <dgm:pt modelId="{79B5B830-A249-4B4C-81BF-FD168757C38E}" type="sibTrans" cxnId="{89D8C59B-2DA4-4CDB-9595-2C0348FCF9B0}">
      <dgm:prSet/>
      <dgm:spPr/>
      <dgm:t>
        <a:bodyPr/>
        <a:lstStyle/>
        <a:p>
          <a:endParaRPr lang="en-US"/>
        </a:p>
      </dgm:t>
    </dgm:pt>
    <dgm:pt modelId="{7F42E647-050D-401F-B0A6-83E42923E452}">
      <dgm:prSet phldrT="[Text]" custT="1"/>
      <dgm:spPr/>
      <dgm:t>
        <a:bodyPr/>
        <a:lstStyle/>
        <a:p>
          <a:r>
            <a:rPr lang="en-US" sz="1600" dirty="0" smtClean="0"/>
            <a:t>Compute space&gt; Open Data Mart&gt; Student Data Mart</a:t>
          </a:r>
          <a:endParaRPr lang="en-US" sz="1600" dirty="0"/>
        </a:p>
      </dgm:t>
    </dgm:pt>
    <dgm:pt modelId="{9FA3F475-7D83-45A1-9F15-4B1D17DD6E59}" type="parTrans" cxnId="{721F7423-D056-4C5A-8E87-3DE666B34F83}">
      <dgm:prSet/>
      <dgm:spPr/>
      <dgm:t>
        <a:bodyPr/>
        <a:lstStyle/>
        <a:p>
          <a:endParaRPr lang="en-US"/>
        </a:p>
      </dgm:t>
    </dgm:pt>
    <dgm:pt modelId="{6F534447-9A26-4B2C-9739-E8506370F52B}" type="sibTrans" cxnId="{721F7423-D056-4C5A-8E87-3DE666B34F83}">
      <dgm:prSet/>
      <dgm:spPr/>
      <dgm:t>
        <a:bodyPr/>
        <a:lstStyle/>
        <a:p>
          <a:endParaRPr lang="en-US"/>
        </a:p>
      </dgm:t>
    </dgm:pt>
    <dgm:pt modelId="{1D943463-3621-4349-9FC9-845228FDA9D9}">
      <dgm:prSet phldrT="[Text]" custT="1"/>
      <dgm:spPr/>
      <dgm:t>
        <a:bodyPr/>
        <a:lstStyle/>
        <a:p>
          <a:r>
            <a:rPr lang="en-US" sz="1600" dirty="0" smtClean="0"/>
            <a:t>HUE </a:t>
          </a:r>
          <a:r>
            <a:rPr lang="en-US" sz="1600" smtClean="0"/>
            <a:t>web platform</a:t>
          </a:r>
          <a:endParaRPr lang="en-US" sz="1600" dirty="0"/>
        </a:p>
      </dgm:t>
    </dgm:pt>
    <dgm:pt modelId="{17C58354-5130-1749-9FE5-7E56C5D851A5}" type="parTrans" cxnId="{77BA4D04-BFA0-2441-95B4-67FD12420D32}">
      <dgm:prSet/>
      <dgm:spPr/>
      <dgm:t>
        <a:bodyPr/>
        <a:lstStyle/>
        <a:p>
          <a:endParaRPr lang="en-US"/>
        </a:p>
      </dgm:t>
    </dgm:pt>
    <dgm:pt modelId="{B0A5B79D-13D3-C341-A25F-0CC0A2D22962}" type="sibTrans" cxnId="{77BA4D04-BFA0-2441-95B4-67FD12420D32}">
      <dgm:prSet/>
      <dgm:spPr/>
      <dgm:t>
        <a:bodyPr/>
        <a:lstStyle/>
        <a:p>
          <a:endParaRPr lang="en-US"/>
        </a:p>
      </dgm:t>
    </dgm:pt>
    <dgm:pt modelId="{8FD35835-3E4C-4071-97DA-42D2591AE63D}" type="pres">
      <dgm:prSet presAssocID="{B7A534E7-3469-4F36-A53C-815E299CD570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050D325-CD19-4E83-B8A4-63B38F082F7C}" type="pres">
      <dgm:prSet presAssocID="{8CFAC938-8A45-48CE-8560-F51090FEA51A}" presName="composite" presStyleCnt="0"/>
      <dgm:spPr/>
    </dgm:pt>
    <dgm:pt modelId="{E9B8CF4B-1CA2-4406-80D3-1F5B70EF7733}" type="pres">
      <dgm:prSet presAssocID="{8CFAC938-8A45-48CE-8560-F51090FEA51A}" presName="parentText" presStyleLbl="align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6BE054C-3D75-47A0-99D1-0B822C2B1576}" type="pres">
      <dgm:prSet presAssocID="{8CFAC938-8A45-48CE-8560-F51090FEA51A}" presName="descendantText" presStyleLbl="alignAcc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D336530-4FF0-439A-BAAF-0867AD19CA7E}" type="pres">
      <dgm:prSet presAssocID="{25D191CB-AAB6-42D2-BCE3-7804986E0423}" presName="sp" presStyleCnt="0"/>
      <dgm:spPr/>
    </dgm:pt>
    <dgm:pt modelId="{88D513BA-45C1-434B-949C-A45F82176E48}" type="pres">
      <dgm:prSet presAssocID="{4E2F4223-5F4E-4F49-8A9B-ED7888F7815E}" presName="composite" presStyleCnt="0"/>
      <dgm:spPr/>
    </dgm:pt>
    <dgm:pt modelId="{0D8FD41E-2CE7-4CED-878D-7153BDABE6C5}" type="pres">
      <dgm:prSet presAssocID="{4E2F4223-5F4E-4F49-8A9B-ED7888F7815E}" presName="parentText" presStyleLbl="alignNode1" presStyleIdx="1" presStyleCnt="4" custLinFactNeighborX="-3046" custLinFactNeighborY="-825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BA10B9E-F089-4DB0-967E-3CDC1CC1C754}" type="pres">
      <dgm:prSet presAssocID="{4E2F4223-5F4E-4F49-8A9B-ED7888F7815E}" presName="descendantText" presStyleLbl="alignAcc1" presStyleIdx="1" presStyleCnt="4" custScaleY="157278" custLinFactNeighborY="-1493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08E6F42-4B3A-482A-87D6-5F5E491A2837}" type="pres">
      <dgm:prSet presAssocID="{3AAA28A5-F21B-4BE7-83BD-7AC4080FAE3E}" presName="sp" presStyleCnt="0"/>
      <dgm:spPr/>
    </dgm:pt>
    <dgm:pt modelId="{F3D8A992-4F1B-4300-87A2-0678A0B1545B}" type="pres">
      <dgm:prSet presAssocID="{A36AC668-B5E4-43F5-A716-9F6D0A7763DA}" presName="composite" presStyleCnt="0"/>
      <dgm:spPr/>
    </dgm:pt>
    <dgm:pt modelId="{CBEA2C30-4B7E-4546-B2BC-602F430B67EC}" type="pres">
      <dgm:prSet presAssocID="{A36AC668-B5E4-43F5-A716-9F6D0A7763DA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FA07BD7-2A53-463C-A2E2-D5791BB0F292}" type="pres">
      <dgm:prSet presAssocID="{A36AC668-B5E4-43F5-A716-9F6D0A7763DA}" presName="descendantText" presStyleLbl="alignAcc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BE4C577-2A35-4FB8-A5F4-93096F5B8E15}" type="pres">
      <dgm:prSet presAssocID="{F94EFA0B-2525-461B-8268-990B58DF2D86}" presName="sp" presStyleCnt="0"/>
      <dgm:spPr/>
    </dgm:pt>
    <dgm:pt modelId="{2A1F877E-926E-4B3D-9C76-BF11BD9E5F44}" type="pres">
      <dgm:prSet presAssocID="{8E83B618-6592-458D-8148-9BC5C07B1150}" presName="composite" presStyleCnt="0"/>
      <dgm:spPr/>
    </dgm:pt>
    <dgm:pt modelId="{B5393570-37A7-453D-B438-BDEF42B54396}" type="pres">
      <dgm:prSet presAssocID="{8E83B618-6592-458D-8148-9BC5C07B1150}" presName="parentText" presStyleLbl="alignNode1" presStyleIdx="3" presStyleCnt="4" custLinFactNeighborX="-3046" custLinFactNeighborY="-9079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5F0C1F4-171F-405F-88AB-257529C277B8}" type="pres">
      <dgm:prSet presAssocID="{8E83B618-6592-458D-8148-9BC5C07B1150}" presName="descendantText" presStyleLbl="alignAcc1" presStyleIdx="3" presStyleCnt="4" custScaleY="204681" custLinFactNeighborX="83" custLinFactNeighborY="-867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FB22D42-E17A-4D99-9C75-AF3C701E563E}" type="presOf" srcId="{4E2F4223-5F4E-4F49-8A9B-ED7888F7815E}" destId="{0D8FD41E-2CE7-4CED-878D-7153BDABE6C5}" srcOrd="0" destOrd="0" presId="urn:microsoft.com/office/officeart/2005/8/layout/chevron2"/>
    <dgm:cxn modelId="{F57A83A9-C5C0-4D02-940F-9CF7EB690ACA}" type="presOf" srcId="{CFACA17C-DC37-44CA-8A1F-87C0257A583F}" destId="{95F0C1F4-171F-405F-88AB-257529C277B8}" srcOrd="0" destOrd="3" presId="urn:microsoft.com/office/officeart/2005/8/layout/chevron2"/>
    <dgm:cxn modelId="{BB94F64A-AA08-4623-80E6-B24FE3D6DE98}" srcId="{E2E98FBC-F6D9-4BA4-8600-EE344FB9709E}" destId="{918B88B8-D3DA-4BD2-B0AD-A57675D5F284}" srcOrd="2" destOrd="0" parTransId="{12558474-11AF-4741-9E50-6FDA49ED4C9B}" sibTransId="{00A70526-DDB7-4DCF-9EDF-F7E195EDFB8C}"/>
    <dgm:cxn modelId="{CA47818F-36A1-41F8-95CD-6416BB8E4198}" srcId="{5B603553-DA91-49C6-A4B0-BE527FD3632B}" destId="{442FA208-4DBF-4AC4-B2B3-B7B8C38720C3}" srcOrd="0" destOrd="0" parTransId="{35D88E08-7105-43F4-9D00-E5BEFB3F000C}" sibTransId="{CCA2656B-72DB-4C21-9EC3-2E8E890A26E1}"/>
    <dgm:cxn modelId="{9BDCF114-14BA-4874-8A31-674148457A5C}" type="presOf" srcId="{A36AC668-B5E4-43F5-A716-9F6D0A7763DA}" destId="{CBEA2C30-4B7E-4546-B2BC-602F430B67EC}" srcOrd="0" destOrd="0" presId="urn:microsoft.com/office/officeart/2005/8/layout/chevron2"/>
    <dgm:cxn modelId="{94A682B4-F0BB-4596-B875-2B82B667AADA}" srcId="{8CFAC938-8A45-48CE-8560-F51090FEA51A}" destId="{EB84D8D9-820F-4FCD-AF9E-5E3F5A09E81C}" srcOrd="0" destOrd="0" parTransId="{F54B67AB-FAD9-48D4-AF59-4FF937326629}" sibTransId="{9B888464-DA26-48F9-9C93-E18B39A421E1}"/>
    <dgm:cxn modelId="{721F7423-D056-4C5A-8E87-3DE666B34F83}" srcId="{96430176-F19A-4E43-AC66-9DC91CF7B492}" destId="{7F42E647-050D-401F-B0A6-83E42923E452}" srcOrd="3" destOrd="0" parTransId="{9FA3F475-7D83-45A1-9F15-4B1D17DD6E59}" sibTransId="{6F534447-9A26-4B2C-9739-E8506370F52B}"/>
    <dgm:cxn modelId="{3E1952CB-EB36-4ED3-AC4D-8E861E4D12AE}" srcId="{E2E98FBC-F6D9-4BA4-8600-EE344FB9709E}" destId="{8F715994-BD6D-402F-A5BA-1777A7FBF265}" srcOrd="0" destOrd="0" parTransId="{A2FC86A8-F6C5-4030-BE5D-D9AC0E2440EB}" sibTransId="{F41D7DB8-F251-49CE-9366-EB1FD86F0369}"/>
    <dgm:cxn modelId="{66749C71-B0E5-47EA-A18C-6A1957A27C4A}" type="presOf" srcId="{08FD584F-7B14-4062-A19C-F141C64FB856}" destId="{95F0C1F4-171F-405F-88AB-257529C277B8}" srcOrd="0" destOrd="2" presId="urn:microsoft.com/office/officeart/2005/8/layout/chevron2"/>
    <dgm:cxn modelId="{A1D41A93-3824-4FF8-BC42-060D317E0E89}" type="presOf" srcId="{8CFAC938-8A45-48CE-8560-F51090FEA51A}" destId="{E9B8CF4B-1CA2-4406-80D3-1F5B70EF7733}" srcOrd="0" destOrd="0" presId="urn:microsoft.com/office/officeart/2005/8/layout/chevron2"/>
    <dgm:cxn modelId="{7FC46125-E00C-4FE1-8294-9EC5C181C679}" srcId="{B7A534E7-3469-4F36-A53C-815E299CD570}" destId="{8E83B618-6592-458D-8148-9BC5C07B1150}" srcOrd="3" destOrd="0" parTransId="{B38613D0-03BE-44DF-B3EB-541800D9C496}" sibTransId="{B3E1ACD3-0444-4316-B392-4B5B4A4A01FC}"/>
    <dgm:cxn modelId="{9FB1851B-2D63-4E59-8F24-4ED9723737E2}" srcId="{5B603553-DA91-49C6-A4B0-BE527FD3632B}" destId="{0F7F1232-9559-458C-A6C7-4C1A671B86DD}" srcOrd="1" destOrd="0" parTransId="{03082AA6-E808-475C-A658-C05C3EC9139C}" sibTransId="{55075DBD-3DC2-49B9-8151-ECC29ABC73C3}"/>
    <dgm:cxn modelId="{DD876EF7-5943-4FA4-BD11-992628A56A14}" srcId="{B7A534E7-3469-4F36-A53C-815E299CD570}" destId="{A36AC668-B5E4-43F5-A716-9F6D0A7763DA}" srcOrd="2" destOrd="0" parTransId="{5F8BF73B-3215-47D5-8C1F-3730B7B8F71E}" sibTransId="{F94EFA0B-2525-461B-8268-990B58DF2D86}"/>
    <dgm:cxn modelId="{B4DE03DC-5976-8D4D-B789-2DD89E32085E}" type="presOf" srcId="{1D943463-3621-4349-9FC9-845228FDA9D9}" destId="{95F0C1F4-171F-405F-88AB-257529C277B8}" srcOrd="0" destOrd="4" presId="urn:microsoft.com/office/officeart/2005/8/layout/chevron2"/>
    <dgm:cxn modelId="{59300D7E-BF92-4FB9-8F39-C3CEDCBCC808}" type="presOf" srcId="{7F42E647-050D-401F-B0A6-83E42923E452}" destId="{95F0C1F4-171F-405F-88AB-257529C277B8}" srcOrd="0" destOrd="5" presId="urn:microsoft.com/office/officeart/2005/8/layout/chevron2"/>
    <dgm:cxn modelId="{0F4D5ED1-ECD3-4FA6-AC6E-A89F3BB099B7}" srcId="{8E83B618-6592-458D-8148-9BC5C07B1150}" destId="{A67E9393-11C7-47B1-85A8-8161FF211D6B}" srcOrd="0" destOrd="0" parTransId="{1D1246FC-512C-480D-A8FF-4CA247D81F32}" sibTransId="{9A339DA5-31FF-439E-B702-7E0CFEF9F45A}"/>
    <dgm:cxn modelId="{FAB26B3F-4618-4F2A-9FD8-3D60891CC2B1}" type="presOf" srcId="{A67E9393-11C7-47B1-85A8-8161FF211D6B}" destId="{95F0C1F4-171F-405F-88AB-257529C277B8}" srcOrd="0" destOrd="0" presId="urn:microsoft.com/office/officeart/2005/8/layout/chevron2"/>
    <dgm:cxn modelId="{F09CB554-4AD5-415D-864D-921BEC042311}" type="presOf" srcId="{0C5DC0A8-899D-4BBA-9493-9F97225251FB}" destId="{DBA10B9E-F089-4DB0-967E-3CDC1CC1C754}" srcOrd="0" destOrd="4" presId="urn:microsoft.com/office/officeart/2005/8/layout/chevron2"/>
    <dgm:cxn modelId="{12657956-7CBB-4C5C-A862-56C16A76146B}" srcId="{A67E9393-11C7-47B1-85A8-8161FF211D6B}" destId="{96430176-F19A-4E43-AC66-9DC91CF7B492}" srcOrd="0" destOrd="0" parTransId="{235C02BD-F07C-4918-B09F-93B6F1CD1477}" sibTransId="{F16DC52C-0C20-4309-99CB-E37329CFDC5C}"/>
    <dgm:cxn modelId="{F0760FA6-EC1E-4040-BDA1-55677D3957FE}" srcId="{E2E98FBC-F6D9-4BA4-8600-EE344FB9709E}" destId="{0C5DC0A8-899D-4BBA-9493-9F97225251FB}" srcOrd="3" destOrd="0" parTransId="{947A8C2D-D3C0-4EF1-A6CD-7085709827BD}" sibTransId="{2737B8EB-4EA3-4839-9B3A-C3AC2F144488}"/>
    <dgm:cxn modelId="{8871D881-0F21-41CB-8D7F-9F1EABC2F0A9}" type="presOf" srcId="{8F715994-BD6D-402F-A5BA-1777A7FBF265}" destId="{DBA10B9E-F089-4DB0-967E-3CDC1CC1C754}" srcOrd="0" destOrd="1" presId="urn:microsoft.com/office/officeart/2005/8/layout/chevron2"/>
    <dgm:cxn modelId="{6E7C0DFC-9E97-475F-B534-B56E0D1754AC}" srcId="{96430176-F19A-4E43-AC66-9DC91CF7B492}" destId="{CFACA17C-DC37-44CA-8A1F-87C0257A583F}" srcOrd="1" destOrd="0" parTransId="{E4941DE0-7EB0-4B22-8DDC-BF5433CCDF62}" sibTransId="{2294C630-C98F-4A3B-AC14-94B967ECD3D7}"/>
    <dgm:cxn modelId="{89D8C59B-2DA4-4CDB-9595-2C0348FCF9B0}" srcId="{96430176-F19A-4E43-AC66-9DC91CF7B492}" destId="{08FD584F-7B14-4062-A19C-F141C64FB856}" srcOrd="0" destOrd="0" parTransId="{F430707C-C6EA-4D88-8275-B47AB682A333}" sibTransId="{79B5B830-A249-4B4C-81BF-FD168757C38E}"/>
    <dgm:cxn modelId="{7A9D3A9D-CFB3-4257-AB2A-A7126731928E}" type="presOf" srcId="{96430176-F19A-4E43-AC66-9DC91CF7B492}" destId="{95F0C1F4-171F-405F-88AB-257529C277B8}" srcOrd="0" destOrd="1" presId="urn:microsoft.com/office/officeart/2005/8/layout/chevron2"/>
    <dgm:cxn modelId="{AE181F33-EA92-4172-ABDE-1921B54D0023}" type="presOf" srcId="{918B88B8-D3DA-4BD2-B0AD-A57675D5F284}" destId="{DBA10B9E-F089-4DB0-967E-3CDC1CC1C754}" srcOrd="0" destOrd="3" presId="urn:microsoft.com/office/officeart/2005/8/layout/chevron2"/>
    <dgm:cxn modelId="{28F767E0-1770-47D1-B113-77F386854561}" type="presOf" srcId="{442FA208-4DBF-4AC4-B2B3-B7B8C38720C3}" destId="{6FA07BD7-2A53-463C-A2E2-D5791BB0F292}" srcOrd="0" destOrd="1" presId="urn:microsoft.com/office/officeart/2005/8/layout/chevron2"/>
    <dgm:cxn modelId="{0F5729CE-A254-4301-9822-60D69686639B}" srcId="{B7A534E7-3469-4F36-A53C-815E299CD570}" destId="{8CFAC938-8A45-48CE-8560-F51090FEA51A}" srcOrd="0" destOrd="0" parTransId="{D9B34ACE-F64A-48C3-8336-B8F9FA41FD0A}" sibTransId="{25D191CB-AAB6-42D2-BCE3-7804986E0423}"/>
    <dgm:cxn modelId="{A0A0210F-6421-4AEA-8AF3-9BBB619C58E7}" srcId="{A36AC668-B5E4-43F5-A716-9F6D0A7763DA}" destId="{5B603553-DA91-49C6-A4B0-BE527FD3632B}" srcOrd="0" destOrd="0" parTransId="{520D875A-0041-46FD-990B-6287FD592FE0}" sibTransId="{03E6F7C1-0A3D-4BD6-9DCA-B85C303DA0C2}"/>
    <dgm:cxn modelId="{7FE5D630-AECA-4B48-88B0-8F4905509C01}" srcId="{E2E98FBC-F6D9-4BA4-8600-EE344FB9709E}" destId="{8CEC3231-17AC-4078-9A28-9CD1B8EECF14}" srcOrd="1" destOrd="0" parTransId="{6C3D3B67-5C40-4D81-BCB5-C6700D217222}" sibTransId="{38FC579C-3464-4646-A432-B35B8C01EB9D}"/>
    <dgm:cxn modelId="{65CFD1D0-F8F1-418B-B01E-57AD7355968F}" type="presOf" srcId="{E2E98FBC-F6D9-4BA4-8600-EE344FB9709E}" destId="{DBA10B9E-F089-4DB0-967E-3CDC1CC1C754}" srcOrd="0" destOrd="0" presId="urn:microsoft.com/office/officeart/2005/8/layout/chevron2"/>
    <dgm:cxn modelId="{77BA4D04-BFA0-2441-95B4-67FD12420D32}" srcId="{96430176-F19A-4E43-AC66-9DC91CF7B492}" destId="{1D943463-3621-4349-9FC9-845228FDA9D9}" srcOrd="2" destOrd="0" parTransId="{17C58354-5130-1749-9FE5-7E56C5D851A5}" sibTransId="{B0A5B79D-13D3-C341-A25F-0CC0A2D22962}"/>
    <dgm:cxn modelId="{F29BDB40-428F-46EC-B6D8-9D17DA3C44CF}" type="presOf" srcId="{B7A534E7-3469-4F36-A53C-815E299CD570}" destId="{8FD35835-3E4C-4071-97DA-42D2591AE63D}" srcOrd="0" destOrd="0" presId="urn:microsoft.com/office/officeart/2005/8/layout/chevron2"/>
    <dgm:cxn modelId="{424897A9-77C0-480F-AE9B-AC58FA21D296}" type="presOf" srcId="{8E83B618-6592-458D-8148-9BC5C07B1150}" destId="{B5393570-37A7-453D-B438-BDEF42B54396}" srcOrd="0" destOrd="0" presId="urn:microsoft.com/office/officeart/2005/8/layout/chevron2"/>
    <dgm:cxn modelId="{781E42FC-CA2F-43B8-A44C-1064506DCD67}" type="presOf" srcId="{8CEC3231-17AC-4078-9A28-9CD1B8EECF14}" destId="{DBA10B9E-F089-4DB0-967E-3CDC1CC1C754}" srcOrd="0" destOrd="2" presId="urn:microsoft.com/office/officeart/2005/8/layout/chevron2"/>
    <dgm:cxn modelId="{FE353780-F31A-46DF-A0F7-6E41A127EA25}" srcId="{4E2F4223-5F4E-4F49-8A9B-ED7888F7815E}" destId="{E2E98FBC-F6D9-4BA4-8600-EE344FB9709E}" srcOrd="0" destOrd="0" parTransId="{50662766-D644-4DAF-9A47-E99680B3BAD1}" sibTransId="{35FF1C2F-C55B-4791-8BC6-CF336B1619D1}"/>
    <dgm:cxn modelId="{89E59091-1007-4527-AA9B-EE9DD8795180}" type="presOf" srcId="{EB84D8D9-820F-4FCD-AF9E-5E3F5A09E81C}" destId="{46BE054C-3D75-47A0-99D1-0B822C2B1576}" srcOrd="0" destOrd="0" presId="urn:microsoft.com/office/officeart/2005/8/layout/chevron2"/>
    <dgm:cxn modelId="{A8F29E39-2C40-4865-8920-51D3010060D0}" type="presOf" srcId="{5B603553-DA91-49C6-A4B0-BE527FD3632B}" destId="{6FA07BD7-2A53-463C-A2E2-D5791BB0F292}" srcOrd="0" destOrd="0" presId="urn:microsoft.com/office/officeart/2005/8/layout/chevron2"/>
    <dgm:cxn modelId="{1F2036B8-CC90-4B55-B258-E44DFC59B7A2}" srcId="{B7A534E7-3469-4F36-A53C-815E299CD570}" destId="{4E2F4223-5F4E-4F49-8A9B-ED7888F7815E}" srcOrd="1" destOrd="0" parTransId="{D64D2349-0CC8-4211-970E-A49A15CF7F0F}" sibTransId="{3AAA28A5-F21B-4BE7-83BD-7AC4080FAE3E}"/>
    <dgm:cxn modelId="{5388A9DB-C26D-45E9-AD71-193FFC3CF62C}" type="presOf" srcId="{0F7F1232-9559-458C-A6C7-4C1A671B86DD}" destId="{6FA07BD7-2A53-463C-A2E2-D5791BB0F292}" srcOrd="0" destOrd="2" presId="urn:microsoft.com/office/officeart/2005/8/layout/chevron2"/>
    <dgm:cxn modelId="{84B7B2C4-160B-4A9A-BA3B-7DC3DAFED0BB}" type="presParOf" srcId="{8FD35835-3E4C-4071-97DA-42D2591AE63D}" destId="{B050D325-CD19-4E83-B8A4-63B38F082F7C}" srcOrd="0" destOrd="0" presId="urn:microsoft.com/office/officeart/2005/8/layout/chevron2"/>
    <dgm:cxn modelId="{CC3D815D-514F-49F4-A942-9A43BDEAC233}" type="presParOf" srcId="{B050D325-CD19-4E83-B8A4-63B38F082F7C}" destId="{E9B8CF4B-1CA2-4406-80D3-1F5B70EF7733}" srcOrd="0" destOrd="0" presId="urn:microsoft.com/office/officeart/2005/8/layout/chevron2"/>
    <dgm:cxn modelId="{F6E54053-4036-4A42-9271-FBD794742596}" type="presParOf" srcId="{B050D325-CD19-4E83-B8A4-63B38F082F7C}" destId="{46BE054C-3D75-47A0-99D1-0B822C2B1576}" srcOrd="1" destOrd="0" presId="urn:microsoft.com/office/officeart/2005/8/layout/chevron2"/>
    <dgm:cxn modelId="{8DD678F3-BA17-405D-A141-ED43F89EC57A}" type="presParOf" srcId="{8FD35835-3E4C-4071-97DA-42D2591AE63D}" destId="{1D336530-4FF0-439A-BAAF-0867AD19CA7E}" srcOrd="1" destOrd="0" presId="urn:microsoft.com/office/officeart/2005/8/layout/chevron2"/>
    <dgm:cxn modelId="{2F2B213C-196E-4C1F-B125-EDB435BB7C81}" type="presParOf" srcId="{8FD35835-3E4C-4071-97DA-42D2591AE63D}" destId="{88D513BA-45C1-434B-949C-A45F82176E48}" srcOrd="2" destOrd="0" presId="urn:microsoft.com/office/officeart/2005/8/layout/chevron2"/>
    <dgm:cxn modelId="{50CA8DD3-739A-42AC-A4C4-5B98768F26C3}" type="presParOf" srcId="{88D513BA-45C1-434B-949C-A45F82176E48}" destId="{0D8FD41E-2CE7-4CED-878D-7153BDABE6C5}" srcOrd="0" destOrd="0" presId="urn:microsoft.com/office/officeart/2005/8/layout/chevron2"/>
    <dgm:cxn modelId="{BB3AB4F8-1867-477B-81D6-A3EE70EF81AA}" type="presParOf" srcId="{88D513BA-45C1-434B-949C-A45F82176E48}" destId="{DBA10B9E-F089-4DB0-967E-3CDC1CC1C754}" srcOrd="1" destOrd="0" presId="urn:microsoft.com/office/officeart/2005/8/layout/chevron2"/>
    <dgm:cxn modelId="{D2EFBDF9-88B7-487E-82C2-64CF97713B4C}" type="presParOf" srcId="{8FD35835-3E4C-4071-97DA-42D2591AE63D}" destId="{008E6F42-4B3A-482A-87D6-5F5E491A2837}" srcOrd="3" destOrd="0" presId="urn:microsoft.com/office/officeart/2005/8/layout/chevron2"/>
    <dgm:cxn modelId="{20071C2A-2E13-4174-9836-0B478C920B62}" type="presParOf" srcId="{8FD35835-3E4C-4071-97DA-42D2591AE63D}" destId="{F3D8A992-4F1B-4300-87A2-0678A0B1545B}" srcOrd="4" destOrd="0" presId="urn:microsoft.com/office/officeart/2005/8/layout/chevron2"/>
    <dgm:cxn modelId="{1F866061-DC50-4F93-9151-163E8DA96D31}" type="presParOf" srcId="{F3D8A992-4F1B-4300-87A2-0678A0B1545B}" destId="{CBEA2C30-4B7E-4546-B2BC-602F430B67EC}" srcOrd="0" destOrd="0" presId="urn:microsoft.com/office/officeart/2005/8/layout/chevron2"/>
    <dgm:cxn modelId="{2B717B66-345D-4F33-9721-A799B7F3ADF8}" type="presParOf" srcId="{F3D8A992-4F1B-4300-87A2-0678A0B1545B}" destId="{6FA07BD7-2A53-463C-A2E2-D5791BB0F292}" srcOrd="1" destOrd="0" presId="urn:microsoft.com/office/officeart/2005/8/layout/chevron2"/>
    <dgm:cxn modelId="{1F035115-9571-4729-99A1-FB42885D44E9}" type="presParOf" srcId="{8FD35835-3E4C-4071-97DA-42D2591AE63D}" destId="{EBE4C577-2A35-4FB8-A5F4-93096F5B8E15}" srcOrd="5" destOrd="0" presId="urn:microsoft.com/office/officeart/2005/8/layout/chevron2"/>
    <dgm:cxn modelId="{B15E0237-A4D6-42FC-B35E-4EFCF54CFB18}" type="presParOf" srcId="{8FD35835-3E4C-4071-97DA-42D2591AE63D}" destId="{2A1F877E-926E-4B3D-9C76-BF11BD9E5F44}" srcOrd="6" destOrd="0" presId="urn:microsoft.com/office/officeart/2005/8/layout/chevron2"/>
    <dgm:cxn modelId="{F46E59AA-67A0-43A5-86D7-DF7A22C9268A}" type="presParOf" srcId="{2A1F877E-926E-4B3D-9C76-BF11BD9E5F44}" destId="{B5393570-37A7-453D-B438-BDEF42B54396}" srcOrd="0" destOrd="0" presId="urn:microsoft.com/office/officeart/2005/8/layout/chevron2"/>
    <dgm:cxn modelId="{310C5611-AC44-4E6D-953C-DBF131F706D3}" type="presParOf" srcId="{2A1F877E-926E-4B3D-9C76-BF11BD9E5F44}" destId="{95F0C1F4-171F-405F-88AB-257529C277B8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0D84B4-7FB1-48C8-BE52-053EFAE4DCF9}">
      <dsp:nvSpPr>
        <dsp:cNvPr id="0" name=""/>
        <dsp:cNvSpPr/>
      </dsp:nvSpPr>
      <dsp:spPr>
        <a:xfrm>
          <a:off x="197080" y="298141"/>
          <a:ext cx="1504680" cy="68156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40005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CUSP Account</a:t>
          </a:r>
          <a:endParaRPr lang="en-US" sz="2100" kern="1200" dirty="0"/>
        </a:p>
      </dsp:txBody>
      <dsp:txXfrm>
        <a:off x="217042" y="318103"/>
        <a:ext cx="1464756" cy="64163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B8CF4B-1CA2-4406-80D3-1F5B70EF7733}">
      <dsp:nvSpPr>
        <dsp:cNvPr id="0" name=""/>
        <dsp:cNvSpPr/>
      </dsp:nvSpPr>
      <dsp:spPr>
        <a:xfrm rot="5400000">
          <a:off x="-180816" y="341017"/>
          <a:ext cx="1205442" cy="843809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300" kern="1200" dirty="0"/>
        </a:p>
      </dsp:txBody>
      <dsp:txXfrm rot="-5400000">
        <a:off x="1" y="582106"/>
        <a:ext cx="843809" cy="361633"/>
      </dsp:txXfrm>
    </dsp:sp>
    <dsp:sp modelId="{46BE054C-3D75-47A0-99D1-0B822C2B1576}">
      <dsp:nvSpPr>
        <dsp:cNvPr id="0" name=""/>
        <dsp:cNvSpPr/>
      </dsp:nvSpPr>
      <dsp:spPr>
        <a:xfrm rot="5400000">
          <a:off x="3209887" y="-2205875"/>
          <a:ext cx="783537" cy="551569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Email </a:t>
          </a:r>
          <a:r>
            <a:rPr lang="en-US" sz="1600" kern="1200" dirty="0" smtClean="0">
              <a:hlinkClick xmlns:r="http://schemas.openxmlformats.org/officeDocument/2006/relationships" r:id="rId1"/>
            </a:rPr>
            <a:t>cusp.it@nyu.edu</a:t>
          </a:r>
          <a:endParaRPr lang="en-US" sz="1600" kern="1200" dirty="0"/>
        </a:p>
      </dsp:txBody>
      <dsp:txXfrm rot="-5400000">
        <a:off x="843810" y="198451"/>
        <a:ext cx="5477443" cy="707039"/>
      </dsp:txXfrm>
    </dsp:sp>
    <dsp:sp modelId="{0D8FD41E-2CE7-4CED-878D-7153BDABE6C5}">
      <dsp:nvSpPr>
        <dsp:cNvPr id="0" name=""/>
        <dsp:cNvSpPr/>
      </dsp:nvSpPr>
      <dsp:spPr>
        <a:xfrm rot="5400000">
          <a:off x="-180816" y="1552204"/>
          <a:ext cx="1205442" cy="843809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300" kern="1200" dirty="0"/>
        </a:p>
      </dsp:txBody>
      <dsp:txXfrm rot="-5400000">
        <a:off x="1" y="1793293"/>
        <a:ext cx="843809" cy="361633"/>
      </dsp:txXfrm>
    </dsp:sp>
    <dsp:sp modelId="{DBA10B9E-F089-4DB0-967E-3CDC1CC1C754}">
      <dsp:nvSpPr>
        <dsp:cNvPr id="0" name=""/>
        <dsp:cNvSpPr/>
      </dsp:nvSpPr>
      <dsp:spPr>
        <a:xfrm rot="5400000">
          <a:off x="2985489" y="-1012197"/>
          <a:ext cx="1232332" cy="551569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New User Provides:</a:t>
          </a:r>
          <a:endParaRPr lang="en-US" sz="1600" kern="1200" dirty="0"/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Title or affiliation: ex: CUSP Student, Class of 2015/2016</a:t>
          </a:r>
          <a:endParaRPr lang="en-US" sz="1600" kern="1200" dirty="0"/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Full name:</a:t>
          </a:r>
          <a:endParaRPr lang="en-US" sz="1600" kern="1200" dirty="0"/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err="1" smtClean="0"/>
            <a:t>NetID</a:t>
          </a:r>
          <a:r>
            <a:rPr lang="en-US" sz="1600" kern="1200" dirty="0" smtClean="0"/>
            <a:t>:</a:t>
          </a:r>
          <a:endParaRPr lang="en-US" sz="1600" kern="1200" dirty="0"/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Email Address: (NYU)</a:t>
          </a:r>
          <a:endParaRPr lang="en-US" sz="1600" kern="1200" dirty="0"/>
        </a:p>
      </dsp:txBody>
      <dsp:txXfrm rot="-5400000">
        <a:off x="843810" y="1189639"/>
        <a:ext cx="5455535" cy="1112018"/>
      </dsp:txXfrm>
    </dsp:sp>
    <dsp:sp modelId="{CBEA2C30-4B7E-4546-B2BC-602F430B67EC}">
      <dsp:nvSpPr>
        <dsp:cNvPr id="0" name=""/>
        <dsp:cNvSpPr/>
      </dsp:nvSpPr>
      <dsp:spPr>
        <a:xfrm rot="5400000">
          <a:off x="-180816" y="2737988"/>
          <a:ext cx="1205442" cy="843809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300" kern="1200"/>
        </a:p>
      </dsp:txBody>
      <dsp:txXfrm rot="-5400000">
        <a:off x="1" y="2979077"/>
        <a:ext cx="843809" cy="361633"/>
      </dsp:txXfrm>
    </dsp:sp>
    <dsp:sp modelId="{6FA07BD7-2A53-463C-A2E2-D5791BB0F292}">
      <dsp:nvSpPr>
        <dsp:cNvPr id="0" name=""/>
        <dsp:cNvSpPr/>
      </dsp:nvSpPr>
      <dsp:spPr>
        <a:xfrm rot="5400000">
          <a:off x="3209887" y="191094"/>
          <a:ext cx="783537" cy="551569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b="0" kern="1200" dirty="0" smtClean="0"/>
            <a:t>Provided by CUSP: </a:t>
          </a:r>
          <a:endParaRPr lang="en-US" sz="1600" b="0" kern="1200" dirty="0"/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b="0" kern="1200" dirty="0" smtClean="0"/>
            <a:t>CUSP account</a:t>
          </a:r>
          <a:endParaRPr lang="en-US" sz="1600" b="0" kern="1200" dirty="0"/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b="0" kern="1200" dirty="0" smtClean="0"/>
            <a:t>Temporary Password, prompted to change upon first access</a:t>
          </a:r>
          <a:endParaRPr lang="en-US" sz="1600" b="0" kern="1200" dirty="0"/>
        </a:p>
      </dsp:txBody>
      <dsp:txXfrm rot="-5400000">
        <a:off x="843810" y="2595421"/>
        <a:ext cx="5477443" cy="707039"/>
      </dsp:txXfrm>
    </dsp:sp>
    <dsp:sp modelId="{B5393570-37A7-453D-B438-BDEF42B54396}">
      <dsp:nvSpPr>
        <dsp:cNvPr id="0" name=""/>
        <dsp:cNvSpPr/>
      </dsp:nvSpPr>
      <dsp:spPr>
        <a:xfrm rot="5400000">
          <a:off x="-180816" y="4124940"/>
          <a:ext cx="1205442" cy="843809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300" kern="1200" dirty="0"/>
        </a:p>
      </dsp:txBody>
      <dsp:txXfrm rot="-5400000">
        <a:off x="1" y="4366029"/>
        <a:ext cx="843809" cy="361633"/>
      </dsp:txXfrm>
    </dsp:sp>
    <dsp:sp modelId="{95F0C1F4-171F-405F-88AB-257529C277B8}">
      <dsp:nvSpPr>
        <dsp:cNvPr id="0" name=""/>
        <dsp:cNvSpPr/>
      </dsp:nvSpPr>
      <dsp:spPr>
        <a:xfrm rot="5400000">
          <a:off x="2799779" y="1619524"/>
          <a:ext cx="1603752" cy="551569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CUSP Account Access: </a:t>
          </a:r>
          <a:endParaRPr lang="en-US" sz="1600" kern="1200" dirty="0"/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CUSP Infrastructure</a:t>
          </a:r>
          <a:endParaRPr lang="en-US" sz="1600" kern="1200" dirty="0"/>
        </a:p>
        <a:p>
          <a:pPr marL="514350" lvl="3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CUSP Info Hub</a:t>
          </a:r>
          <a:endParaRPr lang="en-US" sz="1600" kern="1200" dirty="0"/>
        </a:p>
        <a:p>
          <a:pPr marL="514350" lvl="3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CUSP Data Catalog</a:t>
          </a:r>
          <a:endParaRPr lang="en-US" sz="1600" kern="1200" dirty="0"/>
        </a:p>
        <a:p>
          <a:pPr marL="514350" lvl="3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HUE </a:t>
          </a:r>
          <a:r>
            <a:rPr lang="en-US" sz="1600" kern="1200" smtClean="0"/>
            <a:t>web platform</a:t>
          </a:r>
          <a:endParaRPr lang="en-US" sz="1600" kern="1200" dirty="0"/>
        </a:p>
        <a:p>
          <a:pPr marL="514350" lvl="3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Compute space&gt; Open Data Mart&gt; Student Data Mart</a:t>
          </a:r>
          <a:endParaRPr lang="en-US" sz="1600" kern="1200" dirty="0"/>
        </a:p>
      </dsp:txBody>
      <dsp:txXfrm rot="-5400000">
        <a:off x="843810" y="3653783"/>
        <a:ext cx="5437403" cy="14471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F4931C-F1AB-42B3-A4C8-5150BBA05F9A}" type="datetimeFigureOut">
              <a:rPr lang="en-US" smtClean="0"/>
              <a:t>10/1/2015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8F10BC-EC91-4F8A-9A19-805DC0827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9409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2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62" algn="l" defTabSz="91432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25" algn="l" defTabSz="91432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87" algn="l" defTabSz="91432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49" algn="l" defTabSz="91432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12" algn="l" defTabSz="91432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74" algn="l" defTabSz="91432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137" algn="l" defTabSz="91432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98" algn="l" defTabSz="91432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7FA6B0-C650-4997-9E56-A0346293D4A4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98982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7FA6B0-C650-4997-9E56-A0346293D4A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6843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7FA6B0-C650-4997-9E56-A0346293D4A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581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7FA6B0-C650-4997-9E56-A0346293D4A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973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7FA6B0-C650-4997-9E56-A0346293D4A4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4013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2130442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1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508D3-4DBA-4947-A7D6-F536E1946019}" type="datetimeFigureOut">
              <a:rPr lang="en-US" smtClean="0"/>
              <a:t>10/1/2015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8D4AA-F2FA-4A8A-8C71-39D915B15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0061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508D3-4DBA-4947-A7D6-F536E1946019}" type="datetimeFigureOut">
              <a:rPr lang="en-US" smtClean="0"/>
              <a:t>10/1/2015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8D4AA-F2FA-4A8A-8C71-39D915B15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080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4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4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508D3-4DBA-4947-A7D6-F536E1946019}" type="datetimeFigureOut">
              <a:rPr lang="en-US" smtClean="0"/>
              <a:t>10/1/2015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8D4AA-F2FA-4A8A-8C71-39D915B15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985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/>
                </a:solidFill>
              </a:rPr>
              <a:pPr/>
              <a:t>10/1/2015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9BBB59"/>
                </a:solidFill>
              </a:rPr>
              <a:pPr/>
              <a:t>‹#›</a:t>
            </a:fld>
            <a:endParaRPr lang="en-US">
              <a:solidFill>
                <a:srgbClr val="9BBB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0568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/>
                </a:solidFill>
              </a:rPr>
              <a:pPr/>
              <a:t>10/1/2015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9BBB59"/>
                </a:solidFill>
              </a:rPr>
              <a:pPr/>
              <a:t>‹#›</a:t>
            </a:fld>
            <a:endParaRPr lang="en-US">
              <a:solidFill>
                <a:srgbClr val="9BBB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77065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/>
                </a:solidFill>
              </a:rPr>
              <a:pPr/>
              <a:t>10/1/2015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9BBB59"/>
                </a:solidFill>
              </a:rPr>
              <a:pPr/>
              <a:t>‹#›</a:t>
            </a:fld>
            <a:endParaRPr lang="en-US">
              <a:solidFill>
                <a:srgbClr val="9BBB59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14"/>
            <a:ext cx="1074420" cy="636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174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/>
                </a:solidFill>
              </a:rPr>
              <a:pPr/>
              <a:t>10/1/2015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9BBB59"/>
                </a:solidFill>
              </a:rPr>
              <a:pPr/>
              <a:t>‹#›</a:t>
            </a:fld>
            <a:endParaRPr lang="en-US">
              <a:solidFill>
                <a:srgbClr val="9BBB59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14"/>
            <a:ext cx="1074420" cy="636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4111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/>
                </a:solidFill>
              </a:rPr>
              <a:pPr/>
              <a:t>10/1/2015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9BBB59"/>
                </a:solidFill>
              </a:rPr>
              <a:pPr/>
              <a:t>‹#›</a:t>
            </a:fld>
            <a:endParaRPr lang="en-US">
              <a:solidFill>
                <a:srgbClr val="9BBB59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14"/>
            <a:ext cx="1074420" cy="636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2888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/>
                </a:solidFill>
              </a:rPr>
              <a:pPr/>
              <a:t>10/1/2015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9BBB59"/>
                </a:solidFill>
              </a:rPr>
              <a:pPr/>
              <a:t>‹#›</a:t>
            </a:fld>
            <a:endParaRPr lang="en-US">
              <a:solidFill>
                <a:srgbClr val="9BBB59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14"/>
            <a:ext cx="1074420" cy="636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2159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/>
                </a:solidFill>
              </a:rPr>
              <a:pPr/>
              <a:t>10/1/2015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9BBB59"/>
                </a:solidFill>
              </a:rPr>
              <a:pPr/>
              <a:t>‹#›</a:t>
            </a:fld>
            <a:endParaRPr lang="en-US">
              <a:solidFill>
                <a:srgbClr val="9BBB59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14"/>
            <a:ext cx="1074420" cy="636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9585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/>
                </a:solidFill>
              </a:rPr>
              <a:pPr/>
              <a:t>10/1/2015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9BBB59"/>
                </a:solidFill>
              </a:rPr>
              <a:pPr/>
              <a:t>‹#›</a:t>
            </a:fld>
            <a:endParaRPr lang="en-US">
              <a:solidFill>
                <a:srgbClr val="9BBB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5302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508D3-4DBA-4947-A7D6-F536E1946019}" type="datetimeFigureOut">
              <a:rPr lang="en-US" smtClean="0"/>
              <a:t>10/1/2015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8D4AA-F2FA-4A8A-8C71-39D915B15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9722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/>
                </a:solidFill>
              </a:rPr>
              <a:pPr/>
              <a:t>10/1/2015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9BBB59"/>
                </a:solidFill>
              </a:rPr>
              <a:pPr/>
              <a:t>‹#›</a:t>
            </a:fld>
            <a:endParaRPr lang="en-US">
              <a:solidFill>
                <a:srgbClr val="9BBB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7110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/>
                </a:solidFill>
              </a:rPr>
              <a:pPr/>
              <a:t>10/1/2015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9BBB59"/>
                </a:solidFill>
              </a:rPr>
              <a:pPr/>
              <a:t>‹#›</a:t>
            </a:fld>
            <a:endParaRPr lang="en-US">
              <a:solidFill>
                <a:srgbClr val="9BBB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4615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2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2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/>
                </a:solidFill>
              </a:rPr>
              <a:pPr/>
              <a:t>10/1/2015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9BBB59"/>
                </a:solidFill>
              </a:rPr>
              <a:pPr/>
              <a:t>‹#›</a:t>
            </a:fld>
            <a:endParaRPr lang="en-US">
              <a:solidFill>
                <a:srgbClr val="9BBB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6279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6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2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8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4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1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7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1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2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508D3-4DBA-4947-A7D6-F536E1946019}" type="datetimeFigureOut">
              <a:rPr lang="en-US" smtClean="0"/>
              <a:t>10/1/2015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8D4AA-F2FA-4A8A-8C71-39D915B15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7534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508D3-4DBA-4947-A7D6-F536E1946019}" type="datetimeFigureOut">
              <a:rPr lang="en-US" smtClean="0"/>
              <a:t>10/1/2015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8D4AA-F2FA-4A8A-8C71-39D915B15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7179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2" indent="0">
              <a:buNone/>
              <a:defRPr sz="2000" b="1"/>
            </a:lvl2pPr>
            <a:lvl3pPr marL="914325" indent="0">
              <a:buNone/>
              <a:defRPr sz="1800" b="1"/>
            </a:lvl3pPr>
            <a:lvl4pPr marL="1371487" indent="0">
              <a:buNone/>
              <a:defRPr sz="1600" b="1"/>
            </a:lvl4pPr>
            <a:lvl5pPr marL="1828649" indent="0">
              <a:buNone/>
              <a:defRPr sz="1600" b="1"/>
            </a:lvl5pPr>
            <a:lvl6pPr marL="2285812" indent="0">
              <a:buNone/>
              <a:defRPr sz="1600" b="1"/>
            </a:lvl6pPr>
            <a:lvl7pPr marL="2742974" indent="0">
              <a:buNone/>
              <a:defRPr sz="1600" b="1"/>
            </a:lvl7pPr>
            <a:lvl8pPr marL="3200137" indent="0">
              <a:buNone/>
              <a:defRPr sz="1600" b="1"/>
            </a:lvl8pPr>
            <a:lvl9pPr marL="365729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4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2" indent="0">
              <a:buNone/>
              <a:defRPr sz="2000" b="1"/>
            </a:lvl2pPr>
            <a:lvl3pPr marL="914325" indent="0">
              <a:buNone/>
              <a:defRPr sz="1800" b="1"/>
            </a:lvl3pPr>
            <a:lvl4pPr marL="1371487" indent="0">
              <a:buNone/>
              <a:defRPr sz="1600" b="1"/>
            </a:lvl4pPr>
            <a:lvl5pPr marL="1828649" indent="0">
              <a:buNone/>
              <a:defRPr sz="1600" b="1"/>
            </a:lvl5pPr>
            <a:lvl6pPr marL="2285812" indent="0">
              <a:buNone/>
              <a:defRPr sz="1600" b="1"/>
            </a:lvl6pPr>
            <a:lvl7pPr marL="2742974" indent="0">
              <a:buNone/>
              <a:defRPr sz="1600" b="1"/>
            </a:lvl7pPr>
            <a:lvl8pPr marL="3200137" indent="0">
              <a:buNone/>
              <a:defRPr sz="1600" b="1"/>
            </a:lvl8pPr>
            <a:lvl9pPr marL="365729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4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508D3-4DBA-4947-A7D6-F536E1946019}" type="datetimeFigureOut">
              <a:rPr lang="en-US" smtClean="0"/>
              <a:t>10/1/2015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8D4AA-F2FA-4A8A-8C71-39D915B15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0047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508D3-4DBA-4947-A7D6-F536E1946019}" type="datetimeFigureOut">
              <a:rPr lang="en-US" smtClean="0"/>
              <a:t>10/1/2015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8D4AA-F2FA-4A8A-8C71-39D915B15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9750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508D3-4DBA-4947-A7D6-F536E1946019}" type="datetimeFigureOut">
              <a:rPr lang="en-US" smtClean="0"/>
              <a:t>10/1/2015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8D4AA-F2FA-4A8A-8C71-39D915B15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3855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62" indent="0">
              <a:buNone/>
              <a:defRPr sz="1200"/>
            </a:lvl2pPr>
            <a:lvl3pPr marL="914325" indent="0">
              <a:buNone/>
              <a:defRPr sz="1000"/>
            </a:lvl3pPr>
            <a:lvl4pPr marL="1371487" indent="0">
              <a:buNone/>
              <a:defRPr sz="900"/>
            </a:lvl4pPr>
            <a:lvl5pPr marL="1828649" indent="0">
              <a:buNone/>
              <a:defRPr sz="900"/>
            </a:lvl5pPr>
            <a:lvl6pPr marL="2285812" indent="0">
              <a:buNone/>
              <a:defRPr sz="900"/>
            </a:lvl6pPr>
            <a:lvl7pPr marL="2742974" indent="0">
              <a:buNone/>
              <a:defRPr sz="900"/>
            </a:lvl7pPr>
            <a:lvl8pPr marL="3200137" indent="0">
              <a:buNone/>
              <a:defRPr sz="900"/>
            </a:lvl8pPr>
            <a:lvl9pPr marL="365729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508D3-4DBA-4947-A7D6-F536E1946019}" type="datetimeFigureOut">
              <a:rPr lang="en-US" smtClean="0"/>
              <a:t>10/1/2015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8D4AA-F2FA-4A8A-8C71-39D915B15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172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62" indent="0">
              <a:buNone/>
              <a:defRPr sz="2800"/>
            </a:lvl2pPr>
            <a:lvl3pPr marL="914325" indent="0">
              <a:buNone/>
              <a:defRPr sz="2400"/>
            </a:lvl3pPr>
            <a:lvl4pPr marL="1371487" indent="0">
              <a:buNone/>
              <a:defRPr sz="2000"/>
            </a:lvl4pPr>
            <a:lvl5pPr marL="1828649" indent="0">
              <a:buNone/>
              <a:defRPr sz="2000"/>
            </a:lvl5pPr>
            <a:lvl6pPr marL="2285812" indent="0">
              <a:buNone/>
              <a:defRPr sz="2000"/>
            </a:lvl6pPr>
            <a:lvl7pPr marL="2742974" indent="0">
              <a:buNone/>
              <a:defRPr sz="2000"/>
            </a:lvl7pPr>
            <a:lvl8pPr marL="3200137" indent="0">
              <a:buNone/>
              <a:defRPr sz="2000"/>
            </a:lvl8pPr>
            <a:lvl9pPr marL="3657298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62" indent="0">
              <a:buNone/>
              <a:defRPr sz="1200"/>
            </a:lvl2pPr>
            <a:lvl3pPr marL="914325" indent="0">
              <a:buNone/>
              <a:defRPr sz="1000"/>
            </a:lvl3pPr>
            <a:lvl4pPr marL="1371487" indent="0">
              <a:buNone/>
              <a:defRPr sz="900"/>
            </a:lvl4pPr>
            <a:lvl5pPr marL="1828649" indent="0">
              <a:buNone/>
              <a:defRPr sz="900"/>
            </a:lvl5pPr>
            <a:lvl6pPr marL="2285812" indent="0">
              <a:buNone/>
              <a:defRPr sz="900"/>
            </a:lvl6pPr>
            <a:lvl7pPr marL="2742974" indent="0">
              <a:buNone/>
              <a:defRPr sz="900"/>
            </a:lvl7pPr>
            <a:lvl8pPr marL="3200137" indent="0">
              <a:buNone/>
              <a:defRPr sz="900"/>
            </a:lvl8pPr>
            <a:lvl9pPr marL="365729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508D3-4DBA-4947-A7D6-F536E1946019}" type="datetimeFigureOut">
              <a:rPr lang="en-US" smtClean="0"/>
              <a:t>10/1/2015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8D4AA-F2FA-4A8A-8C71-39D915B15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8022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32" tIns="45716" rIns="91432" bIns="4571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32" tIns="45716" rIns="91432" bIns="4571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7"/>
            <a:ext cx="2133600" cy="365125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5508D3-4DBA-4947-A7D6-F536E1946019}" type="datetimeFigureOut">
              <a:rPr lang="en-US" smtClean="0"/>
              <a:t>10/1/2015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367"/>
            <a:ext cx="2895600" cy="365125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7"/>
            <a:ext cx="2133600" cy="365125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78D4AA-F2FA-4A8A-8C71-39D915B15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822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32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72" indent="-342872" algn="l" defTabSz="91432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89" indent="-285727" algn="l" defTabSz="914325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6" indent="-228581" algn="l" defTabSz="91432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68" indent="-228581" algn="l" defTabSz="914325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31" indent="-228581" algn="l" defTabSz="914325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93" indent="-228581" algn="l" defTabSz="91432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55" indent="-228581" algn="l" defTabSz="91432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17" indent="-228581" algn="l" defTabSz="91432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80" indent="-228581" algn="l" defTabSz="91432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2" algn="l" defTabSz="9143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25" algn="l" defTabSz="9143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87" algn="l" defTabSz="9143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49" algn="l" defTabSz="9143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12" algn="l" defTabSz="9143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74" algn="l" defTabSz="9143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37" algn="l" defTabSz="9143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98" algn="l" defTabSz="9143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 defTabSz="914400"/>
            <a:fld id="{1D8BD707-D9CF-40AE-B4C6-C98DA3205C09}" type="datetimeFigureOut">
              <a:rPr lang="en-US" smtClean="0">
                <a:solidFill>
                  <a:prstClr val="black"/>
                </a:solidFill>
              </a:rPr>
              <a:pPr defTabSz="914400"/>
              <a:t>10/1/2015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3"/>
                </a:solidFill>
              </a:defRPr>
            </a:lvl1pPr>
          </a:lstStyle>
          <a:p>
            <a:pPr defTabSz="914400"/>
            <a:fld id="{B6F15528-21DE-4FAA-801E-634DDDAF4B2B}" type="slidenum">
              <a:rPr lang="en-US" smtClean="0">
                <a:solidFill>
                  <a:srgbClr val="9BBB59"/>
                </a:solidFill>
              </a:rPr>
              <a:pPr defTabSz="914400"/>
              <a:t>‹#›</a:t>
            </a:fld>
            <a:endParaRPr lang="en-US" dirty="0">
              <a:solidFill>
                <a:srgbClr val="9BBB59"/>
              </a:solidFill>
            </a:endParaRPr>
          </a:p>
        </p:txBody>
      </p:sp>
      <p:pic>
        <p:nvPicPr>
          <p:cNvPr id="8" name="Picture 7"/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000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477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mailto:cusp.it@nyu.edu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Privacy and confidentiality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6037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395412"/>
            <a:ext cx="7543800" cy="5691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22912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Lots of new 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States</a:t>
            </a:r>
          </a:p>
          <a:p>
            <a:r>
              <a:rPr lang="en-US" dirty="0" smtClean="0"/>
              <a:t>Cities</a:t>
            </a:r>
          </a:p>
          <a:p>
            <a:r>
              <a:rPr lang="en-US" dirty="0" smtClean="0"/>
              <a:t>Citizens</a:t>
            </a:r>
          </a:p>
          <a:p>
            <a:r>
              <a:rPr lang="en-US" dirty="0" smtClean="0"/>
              <a:t>Buildings</a:t>
            </a:r>
          </a:p>
          <a:p>
            <a:r>
              <a:rPr lang="en-US" dirty="0" smtClean="0"/>
              <a:t>Atmosphere</a:t>
            </a:r>
          </a:p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1683" y="2396836"/>
            <a:ext cx="3912317" cy="4437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85539"/>
            <a:ext cx="5356706" cy="244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231" y="1371600"/>
            <a:ext cx="7535538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3808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types of research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New analytical model</a:t>
            </a:r>
          </a:p>
          <a:p>
            <a:pPr lvl="1"/>
            <a:r>
              <a:rPr lang="en-US" dirty="0"/>
              <a:t>Outliers</a:t>
            </a:r>
          </a:p>
          <a:p>
            <a:pPr lvl="1"/>
            <a:r>
              <a:rPr lang="en-US" dirty="0" smtClean="0"/>
              <a:t>New units of analysis</a:t>
            </a:r>
          </a:p>
          <a:p>
            <a:r>
              <a:rPr lang="en-US" dirty="0" smtClean="0"/>
              <a:t>New sets of skills</a:t>
            </a:r>
          </a:p>
          <a:p>
            <a:pPr lvl="1"/>
            <a:r>
              <a:rPr lang="en-US" dirty="0" smtClean="0"/>
              <a:t>Computer scientists</a:t>
            </a:r>
          </a:p>
          <a:p>
            <a:pPr lvl="1"/>
            <a:r>
              <a:rPr lang="en-US" dirty="0" smtClean="0"/>
              <a:t>Citizen scientists</a:t>
            </a:r>
          </a:p>
          <a:p>
            <a:pPr lvl="1"/>
            <a:endParaRPr lang="en-US" dirty="0"/>
          </a:p>
          <a:p>
            <a:endParaRPr lang="en-US" sz="2800" dirty="0" smtClean="0"/>
          </a:p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819400"/>
            <a:ext cx="3974148" cy="2900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0835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analytical 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Frames created by linkage</a:t>
            </a:r>
          </a:p>
          <a:p>
            <a:pPr lvl="1"/>
            <a:r>
              <a:rPr lang="en-US" dirty="0" smtClean="0"/>
              <a:t>Match error</a:t>
            </a:r>
          </a:p>
          <a:p>
            <a:pPr lvl="1"/>
            <a:r>
              <a:rPr lang="en-US" dirty="0" smtClean="0"/>
              <a:t>Coverage error</a:t>
            </a:r>
          </a:p>
          <a:p>
            <a:pPr>
              <a:buFont typeface="Symbol"/>
              <a:buChar char="Þ"/>
            </a:pPr>
            <a:r>
              <a:rPr lang="en-US" dirty="0" smtClean="0"/>
              <a:t>New error framework</a:t>
            </a:r>
          </a:p>
          <a:p>
            <a:pPr>
              <a:buFont typeface="Symbol"/>
              <a:buChar char="Þ"/>
            </a:pPr>
            <a:r>
              <a:rPr lang="en-US" dirty="0" smtClean="0"/>
              <a:t>Replication essential </a:t>
            </a:r>
          </a:p>
          <a:p>
            <a:pPr marL="0" indent="0">
              <a:buNone/>
            </a:pPr>
            <a:r>
              <a:rPr lang="en-US" dirty="0" smtClean="0"/>
              <a:t>This is really hard work</a:t>
            </a:r>
          </a:p>
          <a:p>
            <a:pPr marL="0" indent="0">
              <a:buNone/>
            </a:pPr>
            <a:r>
              <a:rPr lang="en-US" dirty="0" smtClean="0"/>
              <a:t>=&gt; Community effort essential and access is essential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4996" y="1447800"/>
            <a:ext cx="3705066" cy="27225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0100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570754"/>
            <a:ext cx="2895600" cy="4253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NAS recommendations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169068"/>
            <a:ext cx="4885105" cy="35063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1066800"/>
            <a:ext cx="4876800" cy="35169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ruta 6"/>
          <p:cNvSpPr txBox="1"/>
          <p:nvPr/>
        </p:nvSpPr>
        <p:spPr>
          <a:xfrm>
            <a:off x="323528" y="6309320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/>
              <a:t>Source: Julia Lane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47639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Build on other fields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6401"/>
            <a:ext cx="6400800" cy="30206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0235" y="3186702"/>
            <a:ext cx="5390109" cy="36506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143000"/>
            <a:ext cx="8083550" cy="4711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9960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Build on existing infrastructures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5400"/>
            <a:ext cx="4580158" cy="3317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8250" y="-14123"/>
            <a:ext cx="5386062" cy="3908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5" y="3488747"/>
            <a:ext cx="2314575" cy="3228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420094"/>
            <a:ext cx="6137275" cy="33662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812" y="448684"/>
            <a:ext cx="6254750" cy="465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9229" y="2286000"/>
            <a:ext cx="5905696" cy="435927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848844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Data facility mission</a:t>
            </a:r>
          </a:p>
          <a:p>
            <a:r>
              <a:rPr lang="en-US" dirty="0" smtClean="0"/>
              <a:t>Background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Approach</a:t>
            </a:r>
          </a:p>
          <a:p>
            <a:pPr lvl="1"/>
            <a:r>
              <a:rPr lang="en-US" dirty="0" smtClean="0"/>
              <a:t>Safe People</a:t>
            </a:r>
          </a:p>
          <a:p>
            <a:pPr lvl="1"/>
            <a:r>
              <a:rPr lang="en-US" dirty="0" smtClean="0"/>
              <a:t>Safe Projects</a:t>
            </a:r>
          </a:p>
          <a:p>
            <a:pPr lvl="1"/>
            <a:r>
              <a:rPr lang="en-US" dirty="0" smtClean="0"/>
              <a:t>Safe Settings</a:t>
            </a:r>
          </a:p>
          <a:p>
            <a:pPr lvl="1"/>
            <a:r>
              <a:rPr lang="en-US" dirty="0" smtClean="0"/>
              <a:t>Safe Outputs</a:t>
            </a:r>
          </a:p>
          <a:p>
            <a:pPr marL="457200" lvl="1" indent="0">
              <a:buNone/>
            </a:pPr>
            <a:r>
              <a:rPr lang="en-US" dirty="0" smtClean="0"/>
              <a:t>=&gt;Safe Data</a:t>
            </a:r>
          </a:p>
          <a:p>
            <a:r>
              <a:rPr lang="en-US" dirty="0"/>
              <a:t>What does this mean for you?</a:t>
            </a:r>
          </a:p>
        </p:txBody>
      </p:sp>
    </p:spTree>
    <p:extLst>
      <p:ext uri="{BB962C8B-B14F-4D97-AF65-F5344CB8AC3E}">
        <p14:creationId xmlns:p14="http://schemas.microsoft.com/office/powerpoint/2010/main" val="1126456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Safe people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552" y="1600201"/>
            <a:ext cx="5859720" cy="3657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25" y="1160463"/>
            <a:ext cx="6381750" cy="4537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1879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Safe Projects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6882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Data facility mission</a:t>
            </a:r>
          </a:p>
          <a:p>
            <a:r>
              <a:rPr lang="en-US" dirty="0" smtClean="0"/>
              <a:t>Background</a:t>
            </a:r>
          </a:p>
          <a:p>
            <a:r>
              <a:rPr lang="en-US" dirty="0" smtClean="0"/>
              <a:t>Approach</a:t>
            </a:r>
          </a:p>
          <a:p>
            <a:pPr lvl="1"/>
            <a:r>
              <a:rPr lang="en-US" dirty="0"/>
              <a:t>Safe </a:t>
            </a:r>
            <a:r>
              <a:rPr lang="en-US" dirty="0" smtClean="0"/>
              <a:t>People</a:t>
            </a:r>
          </a:p>
          <a:p>
            <a:pPr lvl="1"/>
            <a:r>
              <a:rPr lang="en-US" dirty="0" smtClean="0"/>
              <a:t>Safe Projects</a:t>
            </a:r>
          </a:p>
          <a:p>
            <a:pPr lvl="1"/>
            <a:r>
              <a:rPr lang="en-US" dirty="0" smtClean="0"/>
              <a:t>Safe Settings</a:t>
            </a:r>
          </a:p>
          <a:p>
            <a:pPr lvl="1"/>
            <a:r>
              <a:rPr lang="en-US" dirty="0" smtClean="0"/>
              <a:t>Safe Outputs</a:t>
            </a:r>
          </a:p>
          <a:p>
            <a:pPr marL="457200" lvl="1" indent="0">
              <a:buNone/>
            </a:pPr>
            <a:r>
              <a:rPr lang="en-US" dirty="0"/>
              <a:t>=&gt; Safe </a:t>
            </a:r>
            <a:r>
              <a:rPr lang="en-US" dirty="0" smtClean="0"/>
              <a:t>Data</a:t>
            </a:r>
          </a:p>
          <a:p>
            <a:r>
              <a:rPr lang="en-US" dirty="0"/>
              <a:t>What does this mean for you?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4140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33400"/>
            <a:ext cx="3902075" cy="4873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70304"/>
            <a:ext cx="8229600" cy="39857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1755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Safe Settings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0865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Classification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52400" y="1447800"/>
            <a:ext cx="2819400" cy="5029200"/>
          </a:xfrm>
          <a:prstGeom prst="rect">
            <a:avLst/>
          </a:prstGeom>
          <a:solidFill>
            <a:srgbClr val="008000">
              <a:alpha val="26000"/>
            </a:srgbClr>
          </a:solidFill>
          <a:ln>
            <a:solidFill>
              <a:srgbClr val="008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/>
              <a:buChar char="•"/>
            </a:pPr>
            <a:r>
              <a:rPr lang="en-US" dirty="0" err="1" smtClean="0"/>
              <a:t>Disclosable</a:t>
            </a:r>
            <a:r>
              <a:rPr lang="en-US" dirty="0" smtClean="0"/>
              <a:t> aggregate research datasets</a:t>
            </a:r>
          </a:p>
          <a:p>
            <a:pPr marL="285750" indent="-285750">
              <a:buFont typeface="Arial"/>
              <a:buChar char="•"/>
            </a:pPr>
            <a:r>
              <a:rPr lang="en-US" dirty="0" err="1" smtClean="0"/>
              <a:t>Disclosable</a:t>
            </a:r>
            <a:r>
              <a:rPr lang="en-US" dirty="0" smtClean="0"/>
              <a:t> reporting DCs for APIs and </a:t>
            </a:r>
            <a:r>
              <a:rPr lang="en-US" dirty="0" err="1" smtClean="0"/>
              <a:t>webtools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City-owned data with no identifiers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NYC Open Data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Public data from other sources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124200" y="1447800"/>
            <a:ext cx="2819400" cy="5029200"/>
          </a:xfrm>
          <a:prstGeom prst="rect">
            <a:avLst/>
          </a:prstGeom>
          <a:solidFill>
            <a:srgbClr val="FFFF00">
              <a:alpha val="35000"/>
            </a:srgbClr>
          </a:solidFill>
          <a:ln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0" indent="-285750"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UO images (blurred) with </a:t>
            </a:r>
            <a:r>
              <a:rPr lang="en-US" dirty="0" err="1" smtClean="0">
                <a:solidFill>
                  <a:prstClr val="black"/>
                </a:solidFill>
              </a:rPr>
              <a:t>geotags</a:t>
            </a:r>
            <a:endParaRPr lang="en-US" dirty="0" smtClean="0">
              <a:solidFill>
                <a:prstClr val="black"/>
              </a:solidFill>
            </a:endParaRPr>
          </a:p>
          <a:p>
            <a:pPr marL="285750" lvl="0" indent="-285750"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De-identified administrative </a:t>
            </a:r>
            <a:r>
              <a:rPr lang="en-US" dirty="0" err="1" smtClean="0">
                <a:solidFill>
                  <a:prstClr val="black"/>
                </a:solidFill>
              </a:rPr>
              <a:t>microdata</a:t>
            </a:r>
            <a:endParaRPr lang="en-US" dirty="0" smtClean="0">
              <a:solidFill>
                <a:prstClr val="black"/>
              </a:solidFill>
            </a:endParaRPr>
          </a:p>
          <a:p>
            <a:pPr marL="285750" lvl="0" indent="-285750"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De-identified education </a:t>
            </a:r>
            <a:r>
              <a:rPr lang="en-US" dirty="0" err="1" smtClean="0">
                <a:solidFill>
                  <a:prstClr val="black"/>
                </a:solidFill>
              </a:rPr>
              <a:t>microdata</a:t>
            </a:r>
            <a:endParaRPr lang="en-US" dirty="0" smtClean="0">
              <a:solidFill>
                <a:prstClr val="black"/>
              </a:solidFill>
            </a:endParaRPr>
          </a:p>
          <a:p>
            <a:pPr marL="285750" lvl="0" indent="-285750"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De-identified health records</a:t>
            </a:r>
          </a:p>
          <a:p>
            <a:pPr marL="285750" lvl="0" indent="-285750"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Feature data (images, sound, etc.)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96000" y="1447800"/>
            <a:ext cx="2819400" cy="5029200"/>
          </a:xfrm>
          <a:prstGeom prst="rect">
            <a:avLst/>
          </a:prstGeom>
          <a:solidFill>
            <a:srgbClr val="FF0000">
              <a:alpha val="25000"/>
            </a:srgbClr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0" indent="-285750"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Genetic data</a:t>
            </a:r>
          </a:p>
          <a:p>
            <a:pPr marL="285750" lvl="0" indent="-285750"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Human faces</a:t>
            </a:r>
          </a:p>
          <a:p>
            <a:pPr marL="285750" lvl="0" indent="-285750"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Human conversations</a:t>
            </a:r>
            <a:endParaRPr lang="en-US" dirty="0">
              <a:solidFill>
                <a:prstClr val="black"/>
              </a:solidFill>
            </a:endParaRPr>
          </a:p>
          <a:p>
            <a:pPr marL="285750" lvl="0" indent="-285750"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Educational records with identifiers</a:t>
            </a:r>
          </a:p>
          <a:p>
            <a:pPr marL="285750" lvl="0" indent="-285750"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Heath records with identifiers</a:t>
            </a:r>
          </a:p>
          <a:p>
            <a:pPr marL="285750" lvl="0" indent="-285750"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Administrative </a:t>
            </a:r>
            <a:r>
              <a:rPr lang="en-US" dirty="0" err="1" smtClean="0">
                <a:solidFill>
                  <a:prstClr val="black"/>
                </a:solidFill>
              </a:rPr>
              <a:t>microdata</a:t>
            </a:r>
            <a:endParaRPr lang="en-US" dirty="0" smtClean="0">
              <a:solidFill>
                <a:prstClr val="black"/>
              </a:solidFill>
            </a:endParaRPr>
          </a:p>
          <a:p>
            <a:pPr marL="285750" lvl="0" indent="-285750"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PII data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67535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4235894" y="1922121"/>
            <a:ext cx="0" cy="382555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63663" y="15"/>
            <a:ext cx="6858000" cy="817245"/>
          </a:xfrm>
        </p:spPr>
        <p:txBody>
          <a:bodyPr>
            <a:normAutofit/>
          </a:bodyPr>
          <a:lstStyle/>
          <a:p>
            <a:r>
              <a:rPr lang="en-US" dirty="0" smtClean="0"/>
              <a:t> Safe Setting</a:t>
            </a:r>
            <a:endParaRPr lang="en-US" dirty="0"/>
          </a:p>
        </p:txBody>
      </p:sp>
      <p:graphicFrame>
        <p:nvGraphicFramePr>
          <p:cNvPr id="11" name="Content Placeholder 1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56194464"/>
              </p:ext>
            </p:extLst>
          </p:nvPr>
        </p:nvGraphicFramePr>
        <p:xfrm>
          <a:off x="3291197" y="968597"/>
          <a:ext cx="1701761" cy="14314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2246164" y="632580"/>
            <a:ext cx="39433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>
                <a:solidFill>
                  <a:prstClr val="black"/>
                </a:solidFill>
              </a:rPr>
              <a:t>Get to know the </a:t>
            </a:r>
            <a:r>
              <a:rPr lang="en-US" dirty="0" smtClean="0">
                <a:solidFill>
                  <a:srgbClr val="F79646">
                    <a:lumMod val="75000"/>
                  </a:srgbClr>
                </a:solidFill>
              </a:rPr>
              <a:t>CUSP </a:t>
            </a:r>
            <a:r>
              <a:rPr lang="en-US" dirty="0">
                <a:solidFill>
                  <a:prstClr val="black"/>
                </a:solidFill>
              </a:rPr>
              <a:t>Data </a:t>
            </a:r>
            <a:r>
              <a:rPr lang="en-US" dirty="0" smtClean="0">
                <a:solidFill>
                  <a:prstClr val="black"/>
                </a:solidFill>
              </a:rPr>
              <a:t>Facility</a:t>
            </a:r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3" name="Straight Connector 2"/>
          <p:cNvCxnSpPr>
            <a:stCxn id="20" idx="1"/>
          </p:cNvCxnSpPr>
          <p:nvPr/>
        </p:nvCxnSpPr>
        <p:spPr>
          <a:xfrm flipH="1">
            <a:off x="845984" y="2653687"/>
            <a:ext cx="2545368" cy="8488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>
            <a:endCxn id="13" idx="0"/>
          </p:cNvCxnSpPr>
          <p:nvPr/>
        </p:nvCxnSpPr>
        <p:spPr>
          <a:xfrm flipH="1">
            <a:off x="2956414" y="2893087"/>
            <a:ext cx="1257502" cy="64435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stCxn id="13" idx="2"/>
            <a:endCxn id="14" idx="0"/>
          </p:cNvCxnSpPr>
          <p:nvPr/>
        </p:nvCxnSpPr>
        <p:spPr>
          <a:xfrm>
            <a:off x="2956414" y="4727330"/>
            <a:ext cx="1566838" cy="22567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1"/>
          <p:cNvSpPr/>
          <p:nvPr/>
        </p:nvSpPr>
        <p:spPr>
          <a:xfrm>
            <a:off x="152400" y="3520280"/>
            <a:ext cx="1798027" cy="118989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057400" y="3537438"/>
            <a:ext cx="1798027" cy="118989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3624238" y="4953000"/>
            <a:ext cx="1798027" cy="16764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-152400" y="3732273"/>
            <a:ext cx="21028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000" dirty="0" smtClean="0">
                <a:solidFill>
                  <a:prstClr val="white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   1- CUSP HUB</a:t>
            </a:r>
          </a:p>
          <a:p>
            <a:pPr defTabSz="914400"/>
            <a:r>
              <a:rPr lang="en-US" sz="2000" dirty="0" smtClean="0">
                <a:solidFill>
                  <a:prstClr val="white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   (Info, FAQ)                                </a:t>
            </a:r>
            <a:endParaRPr lang="en-US" sz="2000" dirty="0">
              <a:solidFill>
                <a:prstClr val="white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104358" y="3732274"/>
            <a:ext cx="16794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000" dirty="0" smtClean="0">
                <a:solidFill>
                  <a:prstClr val="white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2- </a:t>
            </a:r>
            <a:r>
              <a:rPr lang="en-US" sz="2000" smtClean="0">
                <a:solidFill>
                  <a:prstClr val="white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CUSP Data Catalog</a:t>
            </a:r>
            <a:endParaRPr lang="en-US" sz="2000" dirty="0">
              <a:solidFill>
                <a:prstClr val="white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687122" y="5194003"/>
            <a:ext cx="16794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000" dirty="0">
                <a:solidFill>
                  <a:prstClr val="white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6</a:t>
            </a:r>
            <a:r>
              <a:rPr lang="en-US" sz="2000" dirty="0" smtClean="0">
                <a:solidFill>
                  <a:prstClr val="white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-CUSP</a:t>
            </a:r>
            <a:endParaRPr lang="en-US" sz="2000" dirty="0">
              <a:solidFill>
                <a:prstClr val="white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 defTabSz="914400"/>
            <a:r>
              <a:rPr lang="en-US" sz="2000" dirty="0" smtClean="0">
                <a:solidFill>
                  <a:prstClr val="white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Open Data/ Restricted Data</a:t>
            </a:r>
            <a:endParaRPr lang="en-US" sz="2000" dirty="0">
              <a:solidFill>
                <a:prstClr val="white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0" name="Rounded Rectangle 4"/>
          <p:cNvSpPr/>
          <p:nvPr/>
        </p:nvSpPr>
        <p:spPr>
          <a:xfrm>
            <a:off x="3391352" y="2152177"/>
            <a:ext cx="1593313" cy="1003019"/>
          </a:xfrm>
          <a:prstGeom prst="rect">
            <a:avLst/>
          </a:prstGeom>
          <a:solidFill>
            <a:schemeClr val="accent3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3340" tIns="35560" rIns="53340" bIns="35560" numCol="1" spcCol="1270" anchor="ctr" anchorCtr="0">
            <a:noAutofit/>
          </a:bodyPr>
          <a:lstStyle/>
          <a:p>
            <a:pPr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dirty="0">
                <a:solidFill>
                  <a:prstClr val="white"/>
                </a:solidFill>
              </a:rPr>
              <a:t>CUSP Infrastructure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908" y="3448352"/>
            <a:ext cx="1890713" cy="128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2" name="Straight Connector 21"/>
          <p:cNvCxnSpPr>
            <a:stCxn id="20" idx="2"/>
            <a:endCxn id="1027" idx="0"/>
          </p:cNvCxnSpPr>
          <p:nvPr/>
        </p:nvCxnSpPr>
        <p:spPr>
          <a:xfrm>
            <a:off x="4188009" y="3155196"/>
            <a:ext cx="1234256" cy="2931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4549987" y="4710172"/>
            <a:ext cx="899013" cy="2187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4494226" y="3702172"/>
            <a:ext cx="194226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/>
            <a:r>
              <a:rPr lang="en-US" dirty="0" smtClean="0">
                <a:solidFill>
                  <a:prstClr val="white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3- CLI Access </a:t>
            </a:r>
          </a:p>
          <a:p>
            <a:pPr algn="ctr" defTabSz="914400"/>
            <a:r>
              <a:rPr lang="en-US" dirty="0" smtClean="0">
                <a:solidFill>
                  <a:prstClr val="white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Computing servers</a:t>
            </a:r>
          </a:p>
          <a:p>
            <a:pPr algn="ctr" defTabSz="914400"/>
            <a:r>
              <a:rPr lang="en-US" dirty="0" smtClean="0">
                <a:solidFill>
                  <a:prstClr val="white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*below</a:t>
            </a:r>
            <a:endParaRPr lang="en-US" dirty="0">
              <a:solidFill>
                <a:prstClr val="white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4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9515" y="2176947"/>
            <a:ext cx="1890713" cy="128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2" name="Straight Connector 41"/>
          <p:cNvCxnSpPr>
            <a:stCxn id="20" idx="3"/>
            <a:endCxn id="41" idx="1"/>
          </p:cNvCxnSpPr>
          <p:nvPr/>
        </p:nvCxnSpPr>
        <p:spPr>
          <a:xfrm>
            <a:off x="4984665" y="2653687"/>
            <a:ext cx="1204850" cy="16619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H="1">
            <a:off x="6320803" y="3344745"/>
            <a:ext cx="717337" cy="6805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42"/>
          <p:cNvSpPr/>
          <p:nvPr/>
        </p:nvSpPr>
        <p:spPr>
          <a:xfrm>
            <a:off x="6276140" y="2269015"/>
            <a:ext cx="152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en-US" dirty="0" smtClean="0">
                <a:solidFill>
                  <a:prstClr val="white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4- Remote Desktop Access </a:t>
            </a:r>
            <a:endParaRPr lang="en-US" dirty="0">
              <a:solidFill>
                <a:prstClr val="white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50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4107" y="4176620"/>
            <a:ext cx="1890713" cy="128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4" name="Straight Connector 53"/>
          <p:cNvCxnSpPr>
            <a:endCxn id="50" idx="0"/>
          </p:cNvCxnSpPr>
          <p:nvPr/>
        </p:nvCxnSpPr>
        <p:spPr>
          <a:xfrm>
            <a:off x="4984665" y="3078136"/>
            <a:ext cx="2674799" cy="109848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54"/>
          <p:cNvSpPr/>
          <p:nvPr/>
        </p:nvSpPr>
        <p:spPr>
          <a:xfrm flipH="1">
            <a:off x="6726785" y="4313683"/>
            <a:ext cx="186535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en-US" dirty="0" smtClean="0">
                <a:solidFill>
                  <a:prstClr val="white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5- CUSP Hue interface </a:t>
            </a:r>
          </a:p>
          <a:p>
            <a:pPr algn="ctr" defTabSz="914400"/>
            <a:r>
              <a:rPr lang="en-US" dirty="0">
                <a:solidFill>
                  <a:prstClr val="white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(</a:t>
            </a:r>
            <a:r>
              <a:rPr lang="en-US" dirty="0" smtClean="0">
                <a:solidFill>
                  <a:prstClr val="white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dirty="0" err="1" smtClean="0">
                <a:solidFill>
                  <a:prstClr val="white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hadoop</a:t>
            </a:r>
            <a:r>
              <a:rPr lang="en-US" dirty="0" smtClean="0">
                <a:solidFill>
                  <a:prstClr val="white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cluster)</a:t>
            </a:r>
            <a:endParaRPr lang="en-US" dirty="0"/>
          </a:p>
        </p:txBody>
      </p:sp>
      <p:cxnSp>
        <p:nvCxnSpPr>
          <p:cNvPr id="60" name="Straight Connector 59"/>
          <p:cNvCxnSpPr>
            <a:endCxn id="50" idx="1"/>
          </p:cNvCxnSpPr>
          <p:nvPr/>
        </p:nvCxnSpPr>
        <p:spPr>
          <a:xfrm flipV="1">
            <a:off x="5422264" y="4819558"/>
            <a:ext cx="1291843" cy="58900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3895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09561" y="7"/>
            <a:ext cx="56351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79646">
                    <a:lumMod val="75000"/>
                  </a:srgbClr>
                </a:solidFill>
              </a:rPr>
              <a:t>CUSP </a:t>
            </a:r>
            <a:r>
              <a:rPr lang="en-US" sz="4000" dirty="0" smtClean="0">
                <a:solidFill>
                  <a:prstClr val="black"/>
                </a:solidFill>
              </a:rPr>
              <a:t>Account request</a:t>
            </a:r>
            <a:endParaRPr lang="en-US" sz="4000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90032" y="1192126"/>
            <a:ext cx="497411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prstClr val="black"/>
              </a:solidFill>
            </a:endParaRPr>
          </a:p>
          <a:p>
            <a:pPr lvl="1"/>
            <a:endParaRPr lang="en-US" dirty="0">
              <a:solidFill>
                <a:prstClr val="black"/>
              </a:solidFill>
            </a:endParaRPr>
          </a:p>
          <a:p>
            <a:pPr lvl="1"/>
            <a:endParaRPr lang="en-US" dirty="0">
              <a:solidFill>
                <a:prstClr val="black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2409470520"/>
              </p:ext>
            </p:extLst>
          </p:nvPr>
        </p:nvGraphicFramePr>
        <p:xfrm>
          <a:off x="1239473" y="830511"/>
          <a:ext cx="6359502" cy="54192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523676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CUSP</a:t>
            </a:r>
            <a:r>
              <a:rPr lang="en-US" dirty="0" smtClean="0"/>
              <a:t> Account Request process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24" y="1212988"/>
            <a:ext cx="4351634" cy="2184555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33" y="3397536"/>
            <a:ext cx="8471018" cy="339237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3032" y="1095986"/>
            <a:ext cx="3322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1.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3032" y="3624198"/>
            <a:ext cx="3322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  <a:r>
              <a:rPr lang="en-US" dirty="0" smtClean="0"/>
              <a:t>.</a:t>
            </a:r>
            <a:endParaRPr lang="en-US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332233" y="3624196"/>
            <a:ext cx="8471018" cy="0"/>
          </a:xfrm>
          <a:prstGeom prst="line">
            <a:avLst/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332232" y="5320755"/>
            <a:ext cx="1059246" cy="702365"/>
          </a:xfrm>
          <a:prstGeom prst="rect">
            <a:avLst/>
          </a:prstGeom>
          <a:solidFill>
            <a:schemeClr val="accent6">
              <a:lumMod val="60000"/>
              <a:lumOff val="40000"/>
              <a:alpha val="25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330730" y="5030822"/>
            <a:ext cx="79513" cy="183915"/>
          </a:xfrm>
          <a:prstGeom prst="rect">
            <a:avLst/>
          </a:prstGeom>
          <a:solidFill>
            <a:schemeClr val="accent6">
              <a:lumMod val="60000"/>
              <a:lumOff val="40000"/>
              <a:alpha val="25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32233" y="4498267"/>
            <a:ext cx="989672" cy="162289"/>
          </a:xfrm>
          <a:prstGeom prst="rect">
            <a:avLst/>
          </a:prstGeom>
          <a:solidFill>
            <a:schemeClr val="accent6">
              <a:lumMod val="60000"/>
              <a:lumOff val="40000"/>
              <a:alpha val="25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899170" y="4772432"/>
            <a:ext cx="727442" cy="155831"/>
          </a:xfrm>
          <a:prstGeom prst="rect">
            <a:avLst/>
          </a:prstGeom>
          <a:solidFill>
            <a:schemeClr val="accent6">
              <a:lumMod val="60000"/>
              <a:lumOff val="40000"/>
              <a:alpha val="25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32233" y="4137422"/>
            <a:ext cx="1795148" cy="146974"/>
          </a:xfrm>
          <a:prstGeom prst="rect">
            <a:avLst/>
          </a:prstGeom>
          <a:solidFill>
            <a:schemeClr val="accent6">
              <a:lumMod val="60000"/>
              <a:lumOff val="40000"/>
              <a:alpha val="25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719471" y="2888777"/>
            <a:ext cx="238540" cy="266143"/>
          </a:xfrm>
          <a:prstGeom prst="rect">
            <a:avLst/>
          </a:prstGeom>
          <a:solidFill>
            <a:schemeClr val="accent6">
              <a:lumMod val="60000"/>
              <a:lumOff val="40000"/>
              <a:alpha val="25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332235" y="2476920"/>
            <a:ext cx="1625777" cy="945051"/>
          </a:xfrm>
          <a:prstGeom prst="rect">
            <a:avLst/>
          </a:prstGeom>
          <a:solidFill>
            <a:schemeClr val="accent6">
              <a:lumMod val="60000"/>
              <a:lumOff val="40000"/>
              <a:alpha val="25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626611" y="1220180"/>
            <a:ext cx="664359" cy="197458"/>
          </a:xfrm>
          <a:prstGeom prst="rect">
            <a:avLst/>
          </a:prstGeom>
          <a:solidFill>
            <a:schemeClr val="accent6">
              <a:lumMod val="60000"/>
              <a:lumOff val="40000"/>
              <a:alpha val="25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449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532" y="457200"/>
            <a:ext cx="8229600" cy="645860"/>
          </a:xfrm>
        </p:spPr>
        <p:txBody>
          <a:bodyPr>
            <a:normAutofit fontScale="90000"/>
          </a:bodyPr>
          <a:lstStyle/>
          <a:p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CLI option 1 - </a:t>
            </a:r>
            <a:r>
              <a:rPr lang="en-US" sz="2800" dirty="0" smtClean="0"/>
              <a:t>CUSP user  on a CUSP Workstations in CUSP LAN (Local Area Network) can access cusp computing servers with CLI using  SSH (secure shell)  to CUSP gateway gw.cusp.nyu.edu)</a:t>
            </a:r>
            <a:endParaRPr lang="en-US" sz="28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505" y="1612039"/>
            <a:ext cx="3882399" cy="513222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1462" y="1612039"/>
            <a:ext cx="516803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400" dirty="0" smtClean="0"/>
              <a:t>If you have a Mac, open a terminal window</a:t>
            </a:r>
          </a:p>
          <a:p>
            <a:r>
              <a:rPr lang="en-US" sz="2400" dirty="0" smtClean="0"/>
              <a:t>OR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 smtClean="0"/>
              <a:t>If you have Windows as an OS, download a free SSH client like </a:t>
            </a:r>
            <a:r>
              <a:rPr lang="en-US" sz="1400" dirty="0" err="1" smtClean="0"/>
              <a:t>PuTTY</a:t>
            </a:r>
            <a:endParaRPr lang="en-US" sz="1400" dirty="0" smtClean="0"/>
          </a:p>
          <a:p>
            <a:pPr marL="342900" indent="-342900">
              <a:buFont typeface="+mj-lt"/>
              <a:buAutoNum type="arabicPeriod"/>
            </a:pPr>
            <a:r>
              <a:rPr lang="en-US" sz="2400" dirty="0" smtClean="0"/>
              <a:t>TYPE: shell.cusp.nyu.edu</a:t>
            </a:r>
          </a:p>
          <a:p>
            <a:pPr marL="342900" indent="-342900">
              <a:buFont typeface="+mj-lt"/>
              <a:buAutoNum type="arabicPeriod"/>
            </a:pP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1008101" y="5635010"/>
            <a:ext cx="7166837" cy="942867"/>
          </a:xfrm>
          <a:prstGeom prst="rect">
            <a:avLst/>
          </a:prstGeom>
          <a:solidFill>
            <a:schemeClr val="accent6">
              <a:lumMod val="60000"/>
              <a:lumOff val="40000"/>
              <a:alpha val="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22455" y="1623732"/>
            <a:ext cx="4846050" cy="2664983"/>
          </a:xfrm>
          <a:prstGeom prst="rect">
            <a:avLst/>
          </a:prstGeom>
          <a:solidFill>
            <a:schemeClr val="accent1">
              <a:alpha val="3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9571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142532" y="1351816"/>
            <a:ext cx="4879464" cy="990337"/>
          </a:xfrm>
          <a:prstGeom prst="rect">
            <a:avLst/>
          </a:prstGeom>
          <a:solidFill>
            <a:schemeClr val="accent1">
              <a:alpha val="7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464" y="117575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CUSP</a:t>
            </a:r>
            <a:r>
              <a:rPr lang="en-US" sz="3200" dirty="0"/>
              <a:t> </a:t>
            </a:r>
            <a:r>
              <a:rPr lang="en-US" sz="3200" dirty="0" smtClean="0"/>
              <a:t>Student open data access</a:t>
            </a: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/>
              <a:t>SSH to </a:t>
            </a:r>
            <a:r>
              <a:rPr lang="en-US" sz="3200" dirty="0" smtClean="0"/>
              <a:t>CUSP computing system (compute.cusp.nyu.edu)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42532" y="1384945"/>
            <a:ext cx="6544268" cy="1076476"/>
          </a:xfrm>
        </p:spPr>
        <p:txBody>
          <a:bodyPr>
            <a:normAutofit fontScale="47500" lnSpcReduction="20000"/>
          </a:bodyPr>
          <a:lstStyle/>
          <a:p>
            <a:pPr>
              <a:buFont typeface="+mj-lt"/>
              <a:buAutoNum type="arabicPeriod"/>
            </a:pPr>
            <a:r>
              <a:rPr lang="en-US" dirty="0" smtClean="0"/>
              <a:t>Log In   using CUSP ID  and Password</a:t>
            </a:r>
          </a:p>
          <a:p>
            <a:pPr>
              <a:buFont typeface="+mj-lt"/>
              <a:buAutoNum type="arabicPeriod"/>
            </a:pPr>
            <a:r>
              <a:rPr lang="en-US" dirty="0" smtClean="0"/>
              <a:t>Type</a:t>
            </a:r>
            <a:r>
              <a:rPr lang="en-US" dirty="0"/>
              <a:t>: </a:t>
            </a:r>
            <a:r>
              <a:rPr lang="en-US" dirty="0" err="1"/>
              <a:t>ssh</a:t>
            </a:r>
            <a:r>
              <a:rPr lang="en-US" dirty="0"/>
              <a:t> compute</a:t>
            </a:r>
          </a:p>
          <a:p>
            <a:pPr>
              <a:buFont typeface="+mj-lt"/>
              <a:buAutoNum type="arabicPeriod"/>
            </a:pPr>
            <a:r>
              <a:rPr lang="en-US" dirty="0"/>
              <a:t>Path: /projects/open/Student</a:t>
            </a:r>
          </a:p>
          <a:p>
            <a:pPr>
              <a:buFont typeface="+mj-lt"/>
              <a:buAutoNum type="arabicPeriod"/>
            </a:pPr>
            <a:r>
              <a:rPr lang="en-US" dirty="0"/>
              <a:t>You will find approximately 10 datasets to “play with”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793" y="2575174"/>
            <a:ext cx="6419473" cy="405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990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43000" y="152400"/>
            <a:ext cx="6096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</a:rPr>
              <a:t>CUSP</a:t>
            </a:r>
            <a:r>
              <a:rPr lang="en-US" sz="2000" dirty="0" smtClean="0"/>
              <a:t> Student Access from Internet</a:t>
            </a:r>
            <a:br>
              <a:rPr lang="en-US" sz="2000" dirty="0" smtClean="0"/>
            </a:br>
            <a:r>
              <a:rPr lang="en-US" sz="2000" dirty="0" smtClean="0"/>
              <a:t>use a remote desktop client to access CUSP </a:t>
            </a:r>
            <a:r>
              <a:rPr lang="en-US" sz="2000" dirty="0" err="1" smtClean="0"/>
              <a:t>xrdp</a:t>
            </a:r>
            <a:r>
              <a:rPr lang="en-US" sz="2000" dirty="0" smtClean="0"/>
              <a:t> server (rdpserv.cusp.nyu.edu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692" y="1676400"/>
            <a:ext cx="4029638" cy="25054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95400" y="4876799"/>
            <a:ext cx="6324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RDP access from internet  is granted to a specific group, </a:t>
            </a:r>
          </a:p>
          <a:p>
            <a:pPr algn="ctr"/>
            <a:r>
              <a:rPr lang="en-US" dirty="0" smtClean="0"/>
              <a:t> A request needs to be submitted to </a:t>
            </a:r>
            <a:r>
              <a:rPr lang="en-US" dirty="0" smtClean="0">
                <a:hlinkClick r:id="rId3"/>
              </a:rPr>
              <a:t>cusp.it@nyu.edu</a:t>
            </a:r>
            <a:r>
              <a:rPr lang="en-US" dirty="0" smtClean="0"/>
              <a:t> for evaluation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7877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9144000" cy="52426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9683" y="81033"/>
            <a:ext cx="89046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CLI Option 2 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- </a:t>
            </a:r>
            <a:r>
              <a:rPr lang="en-US" dirty="0" smtClean="0"/>
              <a:t>A CUSP user  with CUSP ID/CUSP password  and belong  to the RDP group  can access restricted remote desktop environment at CUSP from internet.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3057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Data facility mission</a:t>
            </a:r>
          </a:p>
          <a:p>
            <a:r>
              <a:rPr lang="en-US" dirty="0" smtClean="0"/>
              <a:t>Background</a:t>
            </a:r>
          </a:p>
          <a:p>
            <a:r>
              <a:rPr lang="en-US" dirty="0" smtClean="0"/>
              <a:t>Approach</a:t>
            </a:r>
          </a:p>
          <a:p>
            <a:pPr lvl="1"/>
            <a:r>
              <a:rPr lang="en-US" dirty="0"/>
              <a:t>Safe </a:t>
            </a:r>
            <a:r>
              <a:rPr lang="en-US" dirty="0" smtClean="0"/>
              <a:t>People</a:t>
            </a:r>
          </a:p>
          <a:p>
            <a:pPr lvl="1"/>
            <a:r>
              <a:rPr lang="en-US" dirty="0" smtClean="0"/>
              <a:t>Safe Projects</a:t>
            </a:r>
          </a:p>
          <a:p>
            <a:pPr lvl="1"/>
            <a:r>
              <a:rPr lang="en-US" dirty="0" smtClean="0"/>
              <a:t>Safe Settings</a:t>
            </a:r>
          </a:p>
          <a:p>
            <a:pPr lvl="1"/>
            <a:r>
              <a:rPr lang="en-US" dirty="0" smtClean="0"/>
              <a:t>Safe Outputs</a:t>
            </a:r>
          </a:p>
          <a:p>
            <a:pPr marL="457200" lvl="1" indent="0">
              <a:buNone/>
            </a:pPr>
            <a:r>
              <a:rPr lang="en-US" dirty="0"/>
              <a:t>=&gt; Safe </a:t>
            </a:r>
            <a:r>
              <a:rPr lang="en-US" dirty="0" smtClean="0"/>
              <a:t>Data</a:t>
            </a:r>
          </a:p>
          <a:p>
            <a:r>
              <a:rPr lang="en-US" dirty="0" smtClean="0"/>
              <a:t>What does this mean for you?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9518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2400" y="57834"/>
            <a:ext cx="8763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Student will use a terminal window (gnome-terminal) to access gw.cusp.nyu.edu using  </a:t>
            </a:r>
          </a:p>
          <a:p>
            <a:r>
              <a:rPr lang="en-US" dirty="0" smtClean="0"/>
              <a:t>CUSP ID </a:t>
            </a:r>
            <a:r>
              <a:rPr lang="en-US" dirty="0"/>
              <a:t> </a:t>
            </a:r>
            <a:r>
              <a:rPr lang="en-US" dirty="0" smtClean="0"/>
              <a:t>and  CUSP password . From the gateway server </a:t>
            </a:r>
            <a:r>
              <a:rPr lang="en-US" dirty="0"/>
              <a:t>R</a:t>
            </a:r>
            <a:r>
              <a:rPr lang="en-US" dirty="0" smtClean="0"/>
              <a:t>esearcher/Student  can  access CUSP CDF computing servers ( “compute “  or  “</a:t>
            </a:r>
            <a:r>
              <a:rPr lang="en-US" dirty="0" err="1" smtClean="0"/>
              <a:t>hadoop</a:t>
            </a:r>
            <a:r>
              <a:rPr lang="en-US" dirty="0" smtClean="0"/>
              <a:t> cluster”  as well as the OPEN DATA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81" y="1143000"/>
            <a:ext cx="8702002" cy="5417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060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9-30 at 12.29.45 P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7100"/>
            <a:ext cx="9144000" cy="49963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9683" y="81033"/>
            <a:ext cx="89046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Option 3 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- </a:t>
            </a:r>
            <a:r>
              <a:rPr lang="en-US" dirty="0" smtClean="0"/>
              <a:t>A CUSP user  with CUSP ID/CUSP password can access and analyze green data environment at CUSP from internet.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47883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HUE as a CUSP Data Platform for Analysis of Green Data</a:t>
            </a:r>
            <a:endParaRPr lang="en-US" dirty="0"/>
          </a:p>
        </p:txBody>
      </p:sp>
      <p:pic>
        <p:nvPicPr>
          <p:cNvPr id="23" name="Content Placeholder 8"/>
          <p:cNvPicPr>
            <a:picLocks noChangeAspect="1"/>
          </p:cNvPicPr>
          <p:nvPr/>
        </p:nvPicPr>
        <p:blipFill rotWithShape="1">
          <a:blip r:embed="rId2"/>
          <a:srcRect t="10648" b="6673"/>
          <a:stretch/>
        </p:blipFill>
        <p:spPr>
          <a:xfrm>
            <a:off x="157777" y="1717690"/>
            <a:ext cx="8828446" cy="4632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802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Add-on Applications to HUE</a:t>
            </a:r>
            <a:endParaRPr lang="en-US" dirty="0"/>
          </a:p>
        </p:txBody>
      </p:sp>
      <p:pic>
        <p:nvPicPr>
          <p:cNvPr id="14" name="Content Placeholder 8"/>
          <p:cNvPicPr>
            <a:picLocks noChangeAspect="1"/>
          </p:cNvPicPr>
          <p:nvPr/>
        </p:nvPicPr>
        <p:blipFill rotWithShape="1">
          <a:blip r:embed="rId2"/>
          <a:srcRect t="10648" b="6673"/>
          <a:stretch/>
        </p:blipFill>
        <p:spPr>
          <a:xfrm>
            <a:off x="457200" y="1394247"/>
            <a:ext cx="8229600" cy="43183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/>
          <a:srcRect t="11184"/>
          <a:stretch/>
        </p:blipFill>
        <p:spPr>
          <a:xfrm>
            <a:off x="4581133" y="1927627"/>
            <a:ext cx="4540439" cy="444352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/>
          <a:srcRect t="11345"/>
          <a:stretch/>
        </p:blipFill>
        <p:spPr>
          <a:xfrm>
            <a:off x="37849" y="1927627"/>
            <a:ext cx="4543284" cy="4443527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842794" y="5978141"/>
            <a:ext cx="26673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App: Urban Profiler</a:t>
            </a:r>
          </a:p>
          <a:p>
            <a:pPr algn="ctr"/>
            <a:r>
              <a:rPr lang="en-US" sz="2400" b="1" dirty="0" smtClean="0"/>
              <a:t>(in-house project)</a:t>
            </a:r>
            <a:endParaRPr lang="en-US" sz="24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575634" y="5955655"/>
            <a:ext cx="345794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App: </a:t>
            </a:r>
            <a:r>
              <a:rPr lang="en-US" sz="2400" b="1" dirty="0" err="1" smtClean="0"/>
              <a:t>CartoDB</a:t>
            </a:r>
            <a:endParaRPr lang="en-US" sz="2400" b="1" dirty="0"/>
          </a:p>
          <a:p>
            <a:pPr algn="ctr"/>
            <a:r>
              <a:rPr lang="en-US" sz="2400" b="1" dirty="0" smtClean="0"/>
              <a:t>(open-source integration)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377899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Safe outputs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“Green” data</a:t>
            </a:r>
          </a:p>
          <a:p>
            <a:pPr lvl="1"/>
            <a:r>
              <a:rPr lang="en-US" dirty="0" smtClean="0"/>
              <a:t>Open access, no protections</a:t>
            </a:r>
          </a:p>
          <a:p>
            <a:r>
              <a:rPr lang="en-US" dirty="0" smtClean="0"/>
              <a:t>‘Yellow and Red” data</a:t>
            </a:r>
          </a:p>
          <a:p>
            <a:pPr lvl="1"/>
            <a:r>
              <a:rPr lang="en-US" dirty="0" smtClean="0"/>
              <a:t>No direct download</a:t>
            </a:r>
          </a:p>
          <a:p>
            <a:pPr lvl="1"/>
            <a:r>
              <a:rPr lang="en-US" dirty="0" smtClean="0"/>
              <a:t>Intermediate output (training in disclosure limitation)</a:t>
            </a:r>
          </a:p>
          <a:p>
            <a:pPr lvl="1"/>
            <a:r>
              <a:rPr lang="en-US" dirty="0" smtClean="0"/>
              <a:t>Disclosure review for final output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8632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Building out the Data Facility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5257794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New environment for green (public data), for easier access and export of analytical results</a:t>
            </a:r>
          </a:p>
          <a:p>
            <a:r>
              <a:rPr lang="en-US" dirty="0"/>
              <a:t>Disclosure review of analytical results from yellow data work</a:t>
            </a:r>
          </a:p>
          <a:p>
            <a:r>
              <a:rPr lang="en-US" dirty="0"/>
              <a:t>Interactive data inventory for search and </a:t>
            </a:r>
            <a:r>
              <a:rPr lang="en-US" dirty="0" smtClean="0"/>
              <a:t>discovery</a:t>
            </a:r>
          </a:p>
          <a:p>
            <a:pPr lvl="1"/>
            <a:r>
              <a:rPr lang="en-US" dirty="0" smtClean="0"/>
              <a:t>Community feedback tool</a:t>
            </a:r>
            <a:endParaRPr lang="en-US" dirty="0"/>
          </a:p>
          <a:p>
            <a:r>
              <a:rPr lang="en-US" dirty="0" smtClean="0"/>
              <a:t>Automated request system for data ingest, access, tools, workspace</a:t>
            </a:r>
          </a:p>
          <a:p>
            <a:r>
              <a:rPr lang="en-US" dirty="0" smtClean="0"/>
              <a:t>New data ingest &amp; </a:t>
            </a:r>
            <a:r>
              <a:rPr lang="en-US" dirty="0" err="1" smtClean="0"/>
              <a:t>curation</a:t>
            </a:r>
            <a:r>
              <a:rPr lang="en-US" dirty="0" smtClean="0"/>
              <a:t> procedures</a:t>
            </a:r>
          </a:p>
          <a:p>
            <a:r>
              <a:rPr lang="en-US" dirty="0" smtClean="0"/>
              <a:t>CDF HUB with easy access information on all these services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940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And a reminder of why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Ethical Reasons</a:t>
            </a:r>
          </a:p>
          <a:p>
            <a:pPr lvl="1"/>
            <a:r>
              <a:rPr lang="en-US" dirty="0" smtClean="0"/>
              <a:t>Right thing to do</a:t>
            </a:r>
          </a:p>
          <a:p>
            <a:r>
              <a:rPr lang="en-US" dirty="0" smtClean="0"/>
              <a:t>Legal Reasons</a:t>
            </a:r>
          </a:p>
          <a:p>
            <a:pPr lvl="1"/>
            <a:r>
              <a:rPr lang="en-US" dirty="0" smtClean="0"/>
              <a:t>NYU loses federal funding</a:t>
            </a:r>
          </a:p>
          <a:p>
            <a:r>
              <a:rPr lang="en-US" dirty="0" smtClean="0"/>
              <a:t>Practical Reasons</a:t>
            </a:r>
          </a:p>
          <a:p>
            <a:pPr lvl="1"/>
            <a:r>
              <a:rPr lang="en-US" dirty="0" smtClean="0"/>
              <a:t>Lose access to data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4920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Mission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To achieve two goals:</a:t>
            </a:r>
          </a:p>
          <a:p>
            <a:pPr marL="0" indent="0">
              <a:buNone/>
            </a:pPr>
            <a:r>
              <a:rPr lang="en-US" dirty="0" smtClean="0"/>
              <a:t>(</a:t>
            </a:r>
            <a:r>
              <a:rPr lang="en-US" dirty="0"/>
              <a:t>i) </a:t>
            </a:r>
            <a:r>
              <a:rPr lang="en-US" dirty="0" smtClean="0"/>
              <a:t>Make new </a:t>
            </a:r>
            <a:r>
              <a:rPr lang="en-US" dirty="0"/>
              <a:t>and existing urban data </a:t>
            </a:r>
            <a:r>
              <a:rPr lang="en-US" dirty="0" smtClean="0"/>
              <a:t>available </a:t>
            </a:r>
            <a:r>
              <a:rPr lang="en-US" dirty="0"/>
              <a:t>to and used by current and future members of the research community in a state of the art facility, </a:t>
            </a:r>
            <a:r>
              <a:rPr lang="en-US" dirty="0" smtClean="0"/>
              <a:t>while protecting confidentiality and </a:t>
            </a:r>
          </a:p>
          <a:p>
            <a:pPr marL="0" indent="0">
              <a:buNone/>
            </a:pPr>
            <a:r>
              <a:rPr lang="en-US" dirty="0" smtClean="0"/>
              <a:t>(</a:t>
            </a:r>
            <a:r>
              <a:rPr lang="en-US" dirty="0"/>
              <a:t>ii) </a:t>
            </a:r>
            <a:r>
              <a:rPr lang="en-US" dirty="0" smtClean="0"/>
              <a:t>Engage staff </a:t>
            </a:r>
            <a:r>
              <a:rPr lang="en-US" dirty="0"/>
              <a:t>in government agencies and local citizens </a:t>
            </a:r>
            <a:r>
              <a:rPr lang="en-US" dirty="0" smtClean="0"/>
              <a:t>to </a:t>
            </a:r>
            <a:r>
              <a:rPr lang="en-US" dirty="0"/>
              <a:t>use the facility to addressing important urban problems. </a:t>
            </a:r>
          </a:p>
        </p:txBody>
      </p:sp>
    </p:spTree>
    <p:extLst>
      <p:ext uri="{BB962C8B-B14F-4D97-AF65-F5344CB8AC3E}">
        <p14:creationId xmlns:p14="http://schemas.microsoft.com/office/powerpoint/2010/main" val="3148816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11" y="76200"/>
            <a:ext cx="8686800" cy="651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1"/>
          <p:cNvSpPr/>
          <p:nvPr/>
        </p:nvSpPr>
        <p:spPr>
          <a:xfrm>
            <a:off x="3657600" y="4037316"/>
            <a:ext cx="1219200" cy="838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7162800" y="2286000"/>
            <a:ext cx="1676400" cy="838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5181600" y="2705100"/>
            <a:ext cx="1905000" cy="10287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940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Data facility mission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Background</a:t>
            </a:r>
          </a:p>
          <a:p>
            <a:r>
              <a:rPr lang="en-US" dirty="0" smtClean="0"/>
              <a:t>Approach</a:t>
            </a:r>
          </a:p>
          <a:p>
            <a:pPr lvl="1"/>
            <a:r>
              <a:rPr lang="en-US" dirty="0"/>
              <a:t>Safe </a:t>
            </a:r>
            <a:r>
              <a:rPr lang="en-US" dirty="0" smtClean="0"/>
              <a:t>People</a:t>
            </a:r>
          </a:p>
          <a:p>
            <a:pPr lvl="1"/>
            <a:r>
              <a:rPr lang="en-US" dirty="0" smtClean="0"/>
              <a:t>Safe Projects</a:t>
            </a:r>
          </a:p>
          <a:p>
            <a:pPr lvl="1"/>
            <a:r>
              <a:rPr lang="en-US" dirty="0" smtClean="0"/>
              <a:t>Safe Settings</a:t>
            </a:r>
          </a:p>
          <a:p>
            <a:pPr lvl="1"/>
            <a:r>
              <a:rPr lang="en-US" dirty="0" smtClean="0"/>
              <a:t>Safe Outputs</a:t>
            </a:r>
          </a:p>
          <a:p>
            <a:pPr marL="457200" lvl="1" indent="0">
              <a:buNone/>
            </a:pPr>
            <a:r>
              <a:rPr lang="en-US" dirty="0"/>
              <a:t>=&gt; Safe </a:t>
            </a:r>
            <a:r>
              <a:rPr lang="en-US" dirty="0" smtClean="0"/>
              <a:t>Data</a:t>
            </a:r>
          </a:p>
          <a:p>
            <a:r>
              <a:rPr lang="en-US" dirty="0"/>
              <a:t>What does this mean for you?</a:t>
            </a:r>
          </a:p>
        </p:txBody>
      </p:sp>
    </p:spTree>
    <p:extLst>
      <p:ext uri="{BB962C8B-B14F-4D97-AF65-F5344CB8AC3E}">
        <p14:creationId xmlns:p14="http://schemas.microsoft.com/office/powerpoint/2010/main" val="839797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Access to microdata critical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80000"/>
              </a:lnSpc>
              <a:buClr>
                <a:srgbClr val="CC0000"/>
              </a:buClr>
              <a:buSzPct val="110000"/>
              <a:buNone/>
            </a:pPr>
            <a:r>
              <a:rPr lang="en-US" alt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1. </a:t>
            </a:r>
            <a:r>
              <a:rPr lang="en-US" altLang="en-US" sz="2400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Analyze</a:t>
            </a:r>
            <a:r>
              <a:rPr lang="en-US" altLang="en-US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more realistic questions</a:t>
            </a:r>
          </a:p>
          <a:p>
            <a:pPr marL="0" indent="0">
              <a:lnSpc>
                <a:spcPct val="80000"/>
              </a:lnSpc>
              <a:buClr>
                <a:srgbClr val="CC0000"/>
              </a:buClr>
              <a:buSzPct val="110000"/>
              <a:buNone/>
            </a:pPr>
            <a:r>
              <a:rPr lang="en-US" altLang="en-US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2. </a:t>
            </a:r>
            <a:r>
              <a:rPr lang="en-US" altLang="en-US" sz="2400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Develop</a:t>
            </a:r>
            <a:r>
              <a:rPr lang="en-US" altLang="en-US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reality-based policy </a:t>
            </a:r>
          </a:p>
          <a:p>
            <a:pPr marL="0" indent="0">
              <a:lnSpc>
                <a:spcPct val="80000"/>
              </a:lnSpc>
              <a:buClr>
                <a:srgbClr val="CC0000"/>
              </a:buClr>
              <a:buSzPct val="110000"/>
              <a:buNone/>
            </a:pPr>
            <a:r>
              <a:rPr lang="en-US" altLang="en-US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3. </a:t>
            </a:r>
            <a:r>
              <a:rPr lang="en-US" altLang="en-US" sz="2400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Acquire</a:t>
            </a:r>
            <a:r>
              <a:rPr lang="en-US" altLang="en-US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new constituencies and stakeholders </a:t>
            </a:r>
          </a:p>
          <a:p>
            <a:pPr marL="0" indent="0">
              <a:lnSpc>
                <a:spcPct val="80000"/>
              </a:lnSpc>
              <a:buClr>
                <a:srgbClr val="CC0000"/>
              </a:buClr>
              <a:buSzPct val="110000"/>
              <a:buNone/>
            </a:pPr>
            <a:r>
              <a:rPr lang="en-US" altLang="en-US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4. </a:t>
            </a:r>
            <a:r>
              <a:rPr lang="en-US" altLang="en-US" sz="2400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Build</a:t>
            </a:r>
            <a:r>
              <a:rPr lang="en-US" altLang="en-US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trust; reduce suspicions of data cooking</a:t>
            </a:r>
          </a:p>
          <a:p>
            <a:pPr marL="0" indent="0">
              <a:lnSpc>
                <a:spcPct val="80000"/>
              </a:lnSpc>
              <a:buClr>
                <a:srgbClr val="CC0000"/>
              </a:buClr>
              <a:buSzPct val="110000"/>
              <a:buNone/>
            </a:pPr>
            <a:r>
              <a:rPr lang="en-US" altLang="en-US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5. </a:t>
            </a:r>
            <a:r>
              <a:rPr lang="en-US" altLang="en-US" sz="2400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Replicate</a:t>
            </a:r>
            <a:r>
              <a:rPr lang="en-US" altLang="en-US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findings </a:t>
            </a:r>
          </a:p>
          <a:p>
            <a:pPr marL="457200" lvl="1" indent="0">
              <a:lnSpc>
                <a:spcPct val="80000"/>
              </a:lnSpc>
              <a:buClr>
                <a:srgbClr val="CC0000"/>
              </a:buClr>
              <a:buSzPct val="110000"/>
              <a:buNone/>
            </a:pPr>
            <a:r>
              <a:rPr lang="en-US" altLang="en-US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a. use standards of UNSD, Eurostat, ISCO, ISCED, etc.</a:t>
            </a:r>
          </a:p>
          <a:p>
            <a:pPr marL="457200" lvl="1" indent="0">
              <a:lnSpc>
                <a:spcPct val="80000"/>
              </a:lnSpc>
              <a:buClr>
                <a:srgbClr val="CC0000"/>
              </a:buClr>
              <a:buSzPct val="110000"/>
              <a:buNone/>
            </a:pPr>
            <a:r>
              <a:rPr lang="en-US" altLang="en-US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b. facilitate comparative research in time and space</a:t>
            </a:r>
            <a:endParaRPr lang="es-ES" altLang="en-US" sz="2000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marL="0" indent="0">
              <a:lnSpc>
                <a:spcPct val="80000"/>
              </a:lnSpc>
              <a:buClr>
                <a:srgbClr val="CC0000"/>
              </a:buClr>
              <a:buSzPct val="110000"/>
              <a:buNone/>
            </a:pPr>
            <a:r>
              <a:rPr lang="en-US" altLang="en-US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6. </a:t>
            </a:r>
            <a:r>
              <a:rPr lang="en-US" altLang="en-US" sz="2400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Calculate</a:t>
            </a:r>
            <a:r>
              <a:rPr lang="en-US" altLang="en-US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marginal effects </a:t>
            </a:r>
          </a:p>
          <a:p>
            <a:pPr marL="457200" indent="-457200">
              <a:lnSpc>
                <a:spcPct val="80000"/>
              </a:lnSpc>
              <a:buClr>
                <a:srgbClr val="CC0000"/>
              </a:buClr>
              <a:buSzPct val="110000"/>
              <a:buAutoNum type="arabicPeriod" startAt="7"/>
            </a:pPr>
            <a:r>
              <a:rPr lang="en-US" altLang="en-US" sz="2400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Assess</a:t>
            </a:r>
            <a:r>
              <a:rPr lang="en-US" alt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altLang="en-US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data </a:t>
            </a:r>
            <a:r>
              <a:rPr lang="en-US" alt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quality</a:t>
            </a:r>
          </a:p>
          <a:p>
            <a:pPr marL="457200" indent="-457200">
              <a:lnSpc>
                <a:spcPct val="80000"/>
              </a:lnSpc>
              <a:buClr>
                <a:srgbClr val="CC0000"/>
              </a:buClr>
              <a:buSzPct val="110000"/>
              <a:buAutoNum type="arabicPeriod" startAt="7"/>
            </a:pPr>
            <a:endParaRPr lang="en-US" altLang="en-US" sz="2400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marL="0" indent="0">
              <a:lnSpc>
                <a:spcPct val="80000"/>
              </a:lnSpc>
              <a:buClr>
                <a:srgbClr val="CC0000"/>
              </a:buClr>
              <a:buSzPct val="110000"/>
              <a:buNone/>
            </a:pPr>
            <a:r>
              <a:rPr lang="en-US" alt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(Keynote I gave to Council of European Statisticians in 2003)</a:t>
            </a:r>
            <a:endParaRPr lang="en-US" altLang="en-US" sz="2400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1200" y="3124200"/>
            <a:ext cx="2082800" cy="3019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9524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Protecting Confidentiality critical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Ethical Reasons</a:t>
            </a:r>
          </a:p>
          <a:p>
            <a:pPr lvl="1"/>
            <a:r>
              <a:rPr lang="en-US" dirty="0" smtClean="0"/>
              <a:t>Right thing to do</a:t>
            </a:r>
          </a:p>
          <a:p>
            <a:r>
              <a:rPr lang="en-US" dirty="0" smtClean="0"/>
              <a:t>Legal Reasons</a:t>
            </a:r>
          </a:p>
          <a:p>
            <a:pPr lvl="1"/>
            <a:r>
              <a:rPr lang="en-US" dirty="0" smtClean="0"/>
              <a:t>NYU loses federal funding</a:t>
            </a:r>
          </a:p>
          <a:p>
            <a:r>
              <a:rPr lang="en-US" dirty="0" smtClean="0"/>
              <a:t>Practical Reasons</a:t>
            </a:r>
          </a:p>
          <a:p>
            <a:pPr lvl="1"/>
            <a:r>
              <a:rPr lang="en-US" dirty="0" smtClean="0"/>
              <a:t>Lose access to data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3745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But risk/utility tradeoff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133600"/>
            <a:ext cx="6644275" cy="401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90600" y="6324600"/>
            <a:ext cx="381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Source: George Duncan et al.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5328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818</TotalTime>
  <Words>929</Words>
  <Application>Microsoft Office PowerPoint</Application>
  <PresentationFormat>On-screen Show (4:3)</PresentationFormat>
  <Paragraphs>203</Paragraphs>
  <Slides>36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38" baseType="lpstr">
      <vt:lpstr>Office Theme</vt:lpstr>
      <vt:lpstr>10_Office Theme</vt:lpstr>
      <vt:lpstr>Privacy and confidentiality</vt:lpstr>
      <vt:lpstr>Overview</vt:lpstr>
      <vt:lpstr>Overview</vt:lpstr>
      <vt:lpstr>Mission</vt:lpstr>
      <vt:lpstr>PowerPoint Presentation</vt:lpstr>
      <vt:lpstr>Overview</vt:lpstr>
      <vt:lpstr>Access to microdata critical</vt:lpstr>
      <vt:lpstr>Protecting Confidentiality critical</vt:lpstr>
      <vt:lpstr>But risk/utility tradeoff</vt:lpstr>
      <vt:lpstr>But</vt:lpstr>
      <vt:lpstr>Lots of new challenges</vt:lpstr>
      <vt:lpstr>New types of research</vt:lpstr>
      <vt:lpstr>New analytical challenges</vt:lpstr>
      <vt:lpstr>NAS recommendations</vt:lpstr>
      <vt:lpstr>Build on other fields</vt:lpstr>
      <vt:lpstr>Build on existing infrastructures</vt:lpstr>
      <vt:lpstr>Overview</vt:lpstr>
      <vt:lpstr>Safe people</vt:lpstr>
      <vt:lpstr>Safe Projects</vt:lpstr>
      <vt:lpstr>PowerPoint Presentation</vt:lpstr>
      <vt:lpstr>Safe Settings</vt:lpstr>
      <vt:lpstr>Data Classification</vt:lpstr>
      <vt:lpstr> Safe Setting</vt:lpstr>
      <vt:lpstr>PowerPoint Presentation</vt:lpstr>
      <vt:lpstr>CUSP Account Request process</vt:lpstr>
      <vt:lpstr>CLI option 1 - CUSP user  on a CUSP Workstations in CUSP LAN (Local Area Network) can access cusp computing servers with CLI using  SSH (secure shell)  to CUSP gateway gw.cusp.nyu.edu)</vt:lpstr>
      <vt:lpstr>CUSP Student open data access SSH to CUSP computing system (compute.cusp.nyu.edu)</vt:lpstr>
      <vt:lpstr>PowerPoint Presentation</vt:lpstr>
      <vt:lpstr>PowerPoint Presentation</vt:lpstr>
      <vt:lpstr>PowerPoint Presentation</vt:lpstr>
      <vt:lpstr>PowerPoint Presentation</vt:lpstr>
      <vt:lpstr>HUE as a CUSP Data Platform for Analysis of Green Data</vt:lpstr>
      <vt:lpstr>Add-on Applications to HUE</vt:lpstr>
      <vt:lpstr>Safe outputs</vt:lpstr>
      <vt:lpstr>Building out the Data Facility</vt:lpstr>
      <vt:lpstr>And a reminder of why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fa42</dc:creator>
  <cp:lastModifiedBy>Julia Ingrid Lane</cp:lastModifiedBy>
  <cp:revision>47</cp:revision>
  <dcterms:created xsi:type="dcterms:W3CDTF">2015-07-08T17:38:16Z</dcterms:created>
  <dcterms:modified xsi:type="dcterms:W3CDTF">2015-10-01T18:42:57Z</dcterms:modified>
</cp:coreProperties>
</file>