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4" r:id="rId3"/>
    <p:sldId id="263" r:id="rId4"/>
    <p:sldId id="264" r:id="rId5"/>
    <p:sldId id="260" r:id="rId6"/>
    <p:sldId id="259" r:id="rId7"/>
    <p:sldId id="266" r:id="rId8"/>
    <p:sldId id="262" r:id="rId9"/>
    <p:sldId id="267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69" r:id="rId20"/>
    <p:sldId id="268" r:id="rId21"/>
    <p:sldId id="280" r:id="rId22"/>
    <p:sldId id="282" r:id="rId23"/>
    <p:sldId id="283" r:id="rId24"/>
    <p:sldId id="284" r:id="rId25"/>
    <p:sldId id="285" r:id="rId26"/>
    <p:sldId id="286" r:id="rId27"/>
    <p:sldId id="291" r:id="rId28"/>
    <p:sldId id="287" r:id="rId29"/>
    <p:sldId id="288" r:id="rId30"/>
    <p:sldId id="292" r:id="rId31"/>
    <p:sldId id="289" r:id="rId32"/>
    <p:sldId id="290" r:id="rId33"/>
    <p:sldId id="293" r:id="rId34"/>
    <p:sldId id="294" r:id="rId35"/>
    <p:sldId id="295" r:id="rId36"/>
    <p:sldId id="298" r:id="rId37"/>
    <p:sldId id="296" r:id="rId38"/>
    <p:sldId id="297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DC78-C5CB-4ECF-8068-41FF10F8E3EB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EC0FE-FB43-49E8-BD1C-6CD23D4E2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332A6-92FC-4611-B48F-C47089BC8A9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22" tIns="45711" rIns="91422" bIns="45711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074420" cy="63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6E4678E-D727-4D09-B0FA-8CEDB7350F1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9CBFE093-9C1C-418F-A110-B38317B282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lervigen.com/spurious-correl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Julia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Data generation process (Kreuter and Peng, 2014)</a:t>
            </a:r>
          </a:p>
          <a:p>
            <a:r>
              <a:rPr lang="en-US" dirty="0" smtClean="0"/>
              <a:t>Total </a:t>
            </a:r>
            <a:r>
              <a:rPr lang="en-US" dirty="0"/>
              <a:t>error = Row error + Column error + Cell </a:t>
            </a:r>
            <a:r>
              <a:rPr lang="en-US" dirty="0" smtClean="0"/>
              <a:t>error (Thanks to Paul Biemer, 2015)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505200"/>
            <a:ext cx="6088063" cy="24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Omissions </a:t>
            </a:r>
            <a:r>
              <a:rPr lang="en-US" dirty="0"/>
              <a:t>– some rows are missing which implies that elements in the target population are not represented on the file </a:t>
            </a:r>
          </a:p>
          <a:p>
            <a:pPr lvl="0"/>
            <a:r>
              <a:rPr lang="en-US" dirty="0"/>
              <a:t>Duplications – some population elements occupy more than one row</a:t>
            </a:r>
          </a:p>
          <a:p>
            <a:pPr lvl="0"/>
            <a:r>
              <a:rPr lang="en-US" dirty="0"/>
              <a:t>Erroneous inclusions – some rows contain elements or entities that are not part of the target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 error</a:t>
            </a:r>
          </a:p>
          <a:p>
            <a:pPr lvl="1"/>
            <a:r>
              <a:rPr lang="en-US" dirty="0" smtClean="0"/>
              <a:t>Concept (what is the underlying latent variable of interest)</a:t>
            </a:r>
          </a:p>
          <a:p>
            <a:pPr lvl="1"/>
            <a:r>
              <a:rPr lang="en-US" dirty="0" smtClean="0"/>
              <a:t>Measurement (what is the actual measurement used)</a:t>
            </a:r>
          </a:p>
          <a:p>
            <a:pPr lvl="1"/>
            <a:r>
              <a:rPr lang="en-US" dirty="0" smtClean="0"/>
              <a:t>Interpretation (how is the analyst interpreting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</a:t>
            </a:r>
            <a:r>
              <a:rPr lang="en-US" dirty="0" smtClean="0"/>
              <a:t>error (problems in the </a:t>
            </a:r>
            <a:r>
              <a:rPr lang="en-US" dirty="0"/>
              <a:t>measurement process, transcription error, data processing error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specification error (</a:t>
            </a:r>
            <a:r>
              <a:rPr lang="en-US" dirty="0"/>
              <a:t>error in data capture for specific </a:t>
            </a:r>
            <a:r>
              <a:rPr lang="en-US" dirty="0" smtClean="0"/>
              <a:t>units)</a:t>
            </a:r>
          </a:p>
          <a:p>
            <a:r>
              <a:rPr lang="en-US" dirty="0" smtClean="0"/>
              <a:t>missing data (</a:t>
            </a:r>
            <a:r>
              <a:rPr lang="en-US" dirty="0"/>
              <a:t>the measurement process, </a:t>
            </a:r>
            <a:r>
              <a:rPr lang="en-US" dirty="0" smtClean="0"/>
              <a:t>transcription </a:t>
            </a:r>
            <a:r>
              <a:rPr lang="en-US" dirty="0"/>
              <a:t>error, data processing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for inference</a:t>
            </a:r>
            <a:endParaRPr lang="en-US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026"/>
            <a:ext cx="873360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4769187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Regression </a:t>
            </a:r>
            <a:r>
              <a:rPr lang="en-US" dirty="0"/>
              <a:t>on </a:t>
            </a:r>
            <a:r>
              <a:rPr lang="en-US" i="1" dirty="0"/>
              <a:t>y</a:t>
            </a:r>
            <a:r>
              <a:rPr lang="en-US" dirty="0"/>
              <a:t> on </a:t>
            </a:r>
            <a:r>
              <a:rPr lang="en-US" i="1" dirty="0"/>
              <a:t>x</a:t>
            </a:r>
            <a:r>
              <a:rPr lang="en-US" dirty="0"/>
              <a:t> with and without Variable Error. The figure on the left is the population regression with no error in the x variable. On the right, variable error was added to the x-values with a reliability ratio of 0.73. Note its attenuated slope which is very near the theoretical value of </a:t>
            </a:r>
            <a:r>
              <a:rPr lang="en-US" dirty="0" smtClean="0"/>
              <a:t>0.77 (Source, Paul Biemer,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challenge with big data (and not corrected with large samples!)</a:t>
            </a:r>
          </a:p>
          <a:p>
            <a:pPr lvl="1"/>
            <a:r>
              <a:rPr lang="en-US" dirty="0"/>
              <a:t>data editing and </a:t>
            </a:r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Anomaly identification and resolution (</a:t>
            </a:r>
            <a:r>
              <a:rPr lang="en-US" dirty="0" err="1"/>
              <a:t>Chandola</a:t>
            </a:r>
            <a:r>
              <a:rPr lang="en-US" dirty="0"/>
              <a:t> et al, </a:t>
            </a:r>
            <a:r>
              <a:rPr lang="en-US" dirty="0" smtClean="0"/>
              <a:t>2009)</a:t>
            </a:r>
          </a:p>
          <a:p>
            <a:pPr lvl="1"/>
            <a:r>
              <a:rPr lang="en-US" i="1" dirty="0"/>
              <a:t>selective editing</a:t>
            </a:r>
            <a:r>
              <a:rPr lang="en-US" dirty="0"/>
              <a:t> strategies </a:t>
            </a:r>
            <a:r>
              <a:rPr lang="en-US" dirty="0" smtClean="0"/>
              <a:t>(</a:t>
            </a:r>
            <a:r>
              <a:rPr lang="en-US" dirty="0"/>
              <a:t>see for example, </a:t>
            </a:r>
            <a:r>
              <a:rPr lang="en-US" dirty="0" err="1"/>
              <a:t>Granquist</a:t>
            </a:r>
            <a:r>
              <a:rPr lang="en-US" dirty="0"/>
              <a:t> and </a:t>
            </a:r>
            <a:r>
              <a:rPr lang="en-US" dirty="0" err="1"/>
              <a:t>Kovar</a:t>
            </a:r>
            <a:r>
              <a:rPr lang="en-US" dirty="0"/>
              <a:t>, 1997; De Waal, </a:t>
            </a:r>
            <a:r>
              <a:rPr lang="en-US" dirty="0" err="1"/>
              <a:t>Pannekoek</a:t>
            </a:r>
            <a:r>
              <a:rPr lang="en-US" dirty="0"/>
              <a:t>, and </a:t>
            </a:r>
            <a:r>
              <a:rPr lang="en-US" dirty="0" err="1"/>
              <a:t>Scholtus</a:t>
            </a:r>
            <a:r>
              <a:rPr lang="en-US" dirty="0"/>
              <a:t>, 2011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mining (Natarajan, Li, and </a:t>
            </a:r>
            <a:r>
              <a:rPr lang="en-US" dirty="0" err="1"/>
              <a:t>Koronis</a:t>
            </a:r>
            <a:r>
              <a:rPr lang="en-US" dirty="0"/>
              <a:t> 2009</a:t>
            </a:r>
            <a:r>
              <a:rPr lang="en-US" dirty="0" smtClean="0"/>
              <a:t>),</a:t>
            </a:r>
          </a:p>
          <a:p>
            <a:r>
              <a:rPr lang="en-US" dirty="0" smtClean="0"/>
              <a:t>machine </a:t>
            </a:r>
            <a:r>
              <a:rPr lang="en-US" dirty="0"/>
              <a:t>learning (Clarke, </a:t>
            </a:r>
            <a:r>
              <a:rPr lang="en-US" dirty="0" smtClean="0"/>
              <a:t>2014)</a:t>
            </a:r>
          </a:p>
          <a:p>
            <a:r>
              <a:rPr lang="en-US" dirty="0" smtClean="0"/>
              <a:t>cluster </a:t>
            </a:r>
            <a:r>
              <a:rPr lang="en-US" dirty="0"/>
              <a:t>analysis (</a:t>
            </a:r>
            <a:r>
              <a:rPr lang="en-US" dirty="0" err="1"/>
              <a:t>Duan</a:t>
            </a:r>
            <a:r>
              <a:rPr lang="en-US" dirty="0"/>
              <a:t>, Xu, and  Lee,  2009; He, Xu, Deng, </a:t>
            </a:r>
            <a:r>
              <a:rPr lang="en-US" dirty="0" smtClean="0"/>
              <a:t>2003)</a:t>
            </a:r>
          </a:p>
          <a:p>
            <a:r>
              <a:rPr lang="en-US" dirty="0" smtClean="0"/>
              <a:t>various </a:t>
            </a:r>
            <a:r>
              <a:rPr lang="en-US" dirty="0"/>
              <a:t>data visualization tools such as </a:t>
            </a:r>
            <a:r>
              <a:rPr lang="en-US" dirty="0" err="1"/>
              <a:t>treemaps</a:t>
            </a:r>
            <a:r>
              <a:rPr lang="en-US" dirty="0"/>
              <a:t> (</a:t>
            </a:r>
            <a:r>
              <a:rPr lang="en-US" dirty="0" err="1"/>
              <a:t>Shneiderman</a:t>
            </a:r>
            <a:r>
              <a:rPr lang="en-US" dirty="0"/>
              <a:t>, 1992; </a:t>
            </a:r>
            <a:r>
              <a:rPr lang="en-US" dirty="0" err="1"/>
              <a:t>Tennekes</a:t>
            </a:r>
            <a:r>
              <a:rPr lang="en-US" dirty="0"/>
              <a:t>, de </a:t>
            </a:r>
            <a:r>
              <a:rPr lang="en-US" dirty="0" err="1"/>
              <a:t>Jonge</a:t>
            </a:r>
            <a:r>
              <a:rPr lang="en-US" dirty="0"/>
              <a:t> and </a:t>
            </a:r>
            <a:r>
              <a:rPr lang="en-US" dirty="0" err="1"/>
              <a:t>Daas</a:t>
            </a:r>
            <a:r>
              <a:rPr lang="en-US" dirty="0"/>
              <a:t>, </a:t>
            </a:r>
            <a:r>
              <a:rPr lang="en-US" dirty="0" smtClean="0"/>
              <a:t>2012)</a:t>
            </a:r>
          </a:p>
          <a:p>
            <a:r>
              <a:rPr lang="en-US" dirty="0" err="1" smtClean="0"/>
              <a:t>tableplots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Tennekes</a:t>
            </a:r>
            <a:r>
              <a:rPr lang="en-US" dirty="0"/>
              <a:t>, de </a:t>
            </a:r>
            <a:r>
              <a:rPr lang="en-US" dirty="0" err="1"/>
              <a:t>Jonge</a:t>
            </a:r>
            <a:r>
              <a:rPr lang="en-US" dirty="0"/>
              <a:t> and </a:t>
            </a:r>
            <a:r>
              <a:rPr lang="en-US" dirty="0" err="1"/>
              <a:t>Daas</a:t>
            </a:r>
            <a:r>
              <a:rPr lang="en-US" dirty="0"/>
              <a:t> 2013; </a:t>
            </a:r>
            <a:r>
              <a:rPr lang="en-US" dirty="0" err="1"/>
              <a:t>Tennekes</a:t>
            </a:r>
            <a:r>
              <a:rPr lang="en-US" dirty="0"/>
              <a:t>, 2012; Puts, </a:t>
            </a:r>
            <a:r>
              <a:rPr lang="en-US" dirty="0" err="1"/>
              <a:t>Daas</a:t>
            </a:r>
            <a:r>
              <a:rPr lang="en-US" dirty="0"/>
              <a:t> and de Waal,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17119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research question</a:t>
            </a:r>
          </a:p>
          <a:p>
            <a:r>
              <a:rPr lang="en-US" dirty="0" smtClean="0"/>
              <a:t>Think about what data are available and the measurement error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Link datasets</a:t>
            </a:r>
          </a:p>
          <a:p>
            <a:r>
              <a:rPr lang="en-US" dirty="0" smtClean="0"/>
              <a:t>Address Privacy and Confidentiality/Ethics</a:t>
            </a:r>
          </a:p>
          <a:p>
            <a:r>
              <a:rPr lang="en-US" dirty="0" smtClean="0"/>
              <a:t>Disseminate results</a:t>
            </a:r>
          </a:p>
        </p:txBody>
      </p:sp>
    </p:spTree>
    <p:extLst>
      <p:ext uri="{BB962C8B-B14F-4D97-AF65-F5344CB8AC3E}">
        <p14:creationId xmlns:p14="http://schemas.microsoft.com/office/powerpoint/2010/main" val="39524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UI  Wage Record data</a:t>
            </a: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Universal</a:t>
            </a:r>
            <a:r>
              <a:rPr lang="en-US" altLang="en-US" sz="2400" dirty="0"/>
              <a:t> 98% of employment in partner states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Longitudinal</a:t>
            </a:r>
            <a:r>
              <a:rPr lang="en-US" altLang="en-US" sz="2400" dirty="0"/>
              <a:t> in businesses and workers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Worker Information</a:t>
            </a:r>
            <a:r>
              <a:rPr lang="en-US" altLang="en-US" sz="2400" dirty="0"/>
              <a:t> Date of birth, place of birth, sex, earnings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Firm Information</a:t>
            </a:r>
            <a:r>
              <a:rPr lang="en-US" altLang="en-US" sz="2400" dirty="0"/>
              <a:t> Four digit industry, turnover, growth, sales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Current</a:t>
            </a:r>
            <a:r>
              <a:rPr lang="en-US" altLang="en-US" sz="2000" dirty="0"/>
              <a:t> </a:t>
            </a:r>
            <a:r>
              <a:rPr lang="en-US" altLang="en-US" sz="2400" dirty="0"/>
              <a:t>Sent quarterly (six months after transaction date) – start date 1990(+)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Comparable</a:t>
            </a:r>
            <a:r>
              <a:rPr lang="en-US" altLang="en-US" sz="2000" dirty="0"/>
              <a:t> </a:t>
            </a:r>
            <a:r>
              <a:rPr lang="en-US" altLang="en-US" sz="2400" dirty="0"/>
              <a:t>Same definitions across states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Detailed Geography</a:t>
            </a:r>
            <a:r>
              <a:rPr lang="en-US" altLang="en-US" sz="2400" dirty="0"/>
              <a:t>: place of residence and place of work to latitude/longitude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Measures </a:t>
            </a:r>
            <a:r>
              <a:rPr lang="en-US" dirty="0" err="1" smtClean="0"/>
              <a:t>measures</a:t>
            </a:r>
            <a:r>
              <a:rPr lang="en-US" dirty="0" smtClean="0"/>
              <a:t> everywhere – we have to stop and think</a:t>
            </a:r>
          </a:p>
          <a:p>
            <a:pPr marL="0" indent="0">
              <a:buNone/>
            </a:pPr>
            <a:r>
              <a:rPr lang="en-US" dirty="0" smtClean="0"/>
              <a:t>(with apologies to Samuel Taylor Coleridge)</a:t>
            </a:r>
          </a:p>
          <a:p>
            <a:r>
              <a:rPr lang="en-US" dirty="0"/>
              <a:t>what are we measuring?</a:t>
            </a:r>
          </a:p>
          <a:p>
            <a:r>
              <a:rPr lang="en-US" dirty="0"/>
              <a:t>how are we measuring it?</a:t>
            </a:r>
          </a:p>
          <a:p>
            <a:r>
              <a:rPr lang="en-US" dirty="0"/>
              <a:t>what are we missing?</a:t>
            </a:r>
          </a:p>
          <a:p>
            <a:r>
              <a:rPr lang="en-US" dirty="0"/>
              <a:t>are we protecting human subjects?</a:t>
            </a:r>
          </a:p>
          <a:p>
            <a:r>
              <a:rPr lang="en-US" dirty="0"/>
              <a:t>can </a:t>
            </a:r>
            <a:r>
              <a:rPr lang="en-US" dirty="0" smtClean="0"/>
              <a:t>entities </a:t>
            </a:r>
            <a:r>
              <a:rPr lang="en-US" dirty="0"/>
              <a:t>be </a:t>
            </a:r>
            <a:r>
              <a:rPr lang="en-US" dirty="0" err="1"/>
              <a:t>reidentified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840" y="228600"/>
            <a:ext cx="81534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LEHD data</a:t>
            </a:r>
            <a:endParaRPr lang="en-US" alt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572000" y="2133600"/>
            <a:ext cx="1905000" cy="1606550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 i="1"/>
              <a:t>Link Record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Person-ID Employer-ID</a:t>
            </a:r>
            <a:br>
              <a:rPr lang="en-US" altLang="en-US" sz="2400"/>
            </a:br>
            <a:r>
              <a:rPr lang="en-US" altLang="en-US" sz="2400"/>
              <a:t>Data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724400" y="4648200"/>
            <a:ext cx="2590800" cy="1606550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 i="1"/>
              <a:t>Business Register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Employer-ID</a:t>
            </a:r>
            <a:br>
              <a:rPr lang="en-US" altLang="en-US" sz="2400"/>
            </a:br>
            <a:r>
              <a:rPr lang="en-US" altLang="en-US" sz="2400"/>
              <a:t>Census Entity-ID</a:t>
            </a:r>
            <a:br>
              <a:rPr lang="en-US" altLang="en-US" sz="2400"/>
            </a:br>
            <a:r>
              <a:rPr lang="en-US" altLang="en-US" sz="2400"/>
              <a:t>Data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629400" y="2438400"/>
            <a:ext cx="2362200" cy="1971675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 i="1"/>
              <a:t>Economic Censuses and Surveys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Census Entity-ID Data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9933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 i="1"/>
              <a:t>Demographic Surveys</a:t>
            </a:r>
            <a:endParaRPr lang="en-US" altLang="en-US" sz="2400" b="1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17538" y="2736850"/>
            <a:ext cx="3028950" cy="1241425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/>
              <a:t>Household Record</a:t>
            </a:r>
            <a:br>
              <a:rPr lang="en-US" altLang="en-US" sz="2400"/>
            </a:br>
            <a:r>
              <a:rPr lang="en-US" altLang="en-US" sz="2400"/>
              <a:t>Household-ID</a:t>
            </a:r>
            <a:br>
              <a:rPr lang="en-US" altLang="en-US" sz="2400"/>
            </a:br>
            <a:r>
              <a:rPr lang="en-US" altLang="en-US" sz="2400"/>
              <a:t>Data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3211513" cy="1606550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/>
              <a:t>Person Record </a:t>
            </a:r>
            <a:br>
              <a:rPr lang="en-US" altLang="en-US" sz="2400"/>
            </a:br>
            <a:r>
              <a:rPr lang="en-US" altLang="en-US" sz="2400"/>
              <a:t>Household-ID</a:t>
            </a:r>
            <a:br>
              <a:rPr lang="en-US" altLang="en-US" sz="2400"/>
            </a:br>
            <a:r>
              <a:rPr lang="en-US" altLang="en-US" sz="2400"/>
              <a:t>Person-ID</a:t>
            </a:r>
            <a:br>
              <a:rPr lang="en-US" altLang="en-US" sz="2400"/>
            </a:br>
            <a:r>
              <a:rPr lang="en-US" altLang="en-US" sz="2400"/>
              <a:t>Data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96875" y="2012950"/>
            <a:ext cx="4038600" cy="4267200"/>
          </a:xfrm>
          <a:prstGeom prst="rect">
            <a:avLst/>
          </a:prstGeom>
          <a:noFill/>
          <a:ln w="53975" cap="sq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V="1">
            <a:off x="2895600" y="2971800"/>
            <a:ext cx="1676400" cy="2209800"/>
          </a:xfrm>
          <a:prstGeom prst="line">
            <a:avLst/>
          </a:prstGeom>
          <a:noFill/>
          <a:ln w="38100" cap="sq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5638800" y="3429000"/>
            <a:ext cx="0" cy="1295400"/>
          </a:xfrm>
          <a:prstGeom prst="line">
            <a:avLst/>
          </a:prstGeom>
          <a:noFill/>
          <a:ln w="38100" cap="sq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6629400" y="3962400"/>
            <a:ext cx="1371600" cy="1524000"/>
          </a:xfrm>
          <a:prstGeom prst="line">
            <a:avLst/>
          </a:prstGeom>
          <a:noFill/>
          <a:ln w="38100" cap="sq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209800" y="3733800"/>
            <a:ext cx="609600" cy="1447800"/>
          </a:xfrm>
          <a:prstGeom prst="line">
            <a:avLst/>
          </a:prstGeom>
          <a:noFill/>
          <a:ln w="38100" cap="sq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103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8" y="1234235"/>
            <a:ext cx="4409417" cy="513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98" y="361129"/>
            <a:ext cx="3651736" cy="620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8" y="1475088"/>
            <a:ext cx="855617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820430" y="503641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Preprocessing: Workflow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471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Source: </a:t>
            </a:r>
            <a:r>
              <a:rPr lang="en-US" dirty="0" err="1"/>
              <a:t>Köpcke</a:t>
            </a:r>
            <a:r>
              <a:rPr lang="en-US" dirty="0"/>
              <a:t> H, Thor A, Rahm E. Evaluation of entity resolution approaches on real-world match problems. Proceedings of the VLDB Endowment. 2010.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1587" y="950360"/>
            <a:ext cx="7890551" cy="40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14480"/>
              </p:ext>
            </p:extLst>
          </p:nvPr>
        </p:nvGraphicFramePr>
        <p:xfrm>
          <a:off x="0" y="28228"/>
          <a:ext cx="9144002" cy="6736080"/>
        </p:xfrm>
        <a:graphic>
          <a:graphicData uri="http://schemas.openxmlformats.org/drawingml/2006/table">
            <a:tbl>
              <a:tblPr/>
              <a:tblGrid>
                <a:gridCol w="1608667"/>
                <a:gridCol w="1507067"/>
                <a:gridCol w="1507067"/>
                <a:gridCol w="1507067"/>
                <a:gridCol w="1507067"/>
                <a:gridCol w="1507067"/>
              </a:tblGrid>
              <a:tr h="3392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UMASS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FLEMING/LI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227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when trained on random mixture dataset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when trained on common characteristics dataset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when trained on random mixture dataset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when trained on common characteristics dataset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training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Precision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0.999709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0.999719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0.998488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0.991932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0.999941418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Splitting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0.033936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0.033358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0.116845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0.103866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0.184882461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0.966064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0.966642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0.883155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0.896134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0.815117539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Lumping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0.000281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0.000271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0.001337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0.007289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4.78E-05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score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0.982599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0.982903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0.937287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0.941603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0.898119352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True Positives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384367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384597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351380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356544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324310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Negatives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13272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46489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41325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73559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Positives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2900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Runtime</a:t>
                      </a:r>
                    </a:p>
                  </a:txBody>
                  <a:tcPr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hours on c3.8xlarge AWS instance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hours on c3.8xlarge AWS instance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(CPU usage topped at 69%)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(CPU usage topped at 11.85%)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6553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PatentsView</a:t>
            </a:r>
            <a:r>
              <a:rPr lang="en-US" dirty="0" smtClean="0"/>
              <a:t> 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research question</a:t>
            </a:r>
          </a:p>
          <a:p>
            <a:r>
              <a:rPr lang="en-US" dirty="0" smtClean="0"/>
              <a:t>Think about what data are available and the measurement error</a:t>
            </a:r>
          </a:p>
          <a:p>
            <a:r>
              <a:rPr lang="en-US" dirty="0" smtClean="0"/>
              <a:t>Link datasets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Address Privacy and Confidentiality/Ethics</a:t>
            </a:r>
          </a:p>
          <a:p>
            <a:r>
              <a:rPr lang="en-US" dirty="0" smtClean="0"/>
              <a:t>Disseminate results</a:t>
            </a:r>
          </a:p>
        </p:txBody>
      </p:sp>
    </p:spTree>
    <p:extLst>
      <p:ext uri="{BB962C8B-B14F-4D97-AF65-F5344CB8AC3E}">
        <p14:creationId xmlns:p14="http://schemas.microsoft.com/office/powerpoint/2010/main" val="17108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9525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6019800"/>
            <a:ext cx="6237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Impossible to ask for consent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451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 way in which we access and disseminate data</a:t>
            </a:r>
          </a:p>
        </p:txBody>
      </p:sp>
    </p:spTree>
    <p:extLst>
      <p:ext uri="{BB962C8B-B14F-4D97-AF65-F5344CB8AC3E}">
        <p14:creationId xmlns:p14="http://schemas.microsoft.com/office/powerpoint/2010/main" val="40243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Define a research question (what are we measuring?)</a:t>
            </a:r>
          </a:p>
          <a:p>
            <a:r>
              <a:rPr lang="en-US" dirty="0" smtClean="0"/>
              <a:t>Think about what data are available and the measurement error (how are we measuring it?)</a:t>
            </a:r>
          </a:p>
          <a:p>
            <a:r>
              <a:rPr lang="en-US" dirty="0" smtClean="0"/>
              <a:t>Link datasets (what are we missing?)</a:t>
            </a:r>
          </a:p>
          <a:p>
            <a:r>
              <a:rPr lang="en-US" dirty="0" smtClean="0"/>
              <a:t>Address Privacy and Confidentiality/Ethics (are we protecting human subjects?)</a:t>
            </a:r>
          </a:p>
          <a:p>
            <a:r>
              <a:rPr lang="en-US" dirty="0" smtClean="0"/>
              <a:t>Disseminate results (can people be </a:t>
            </a:r>
            <a:r>
              <a:rPr lang="en-US" dirty="0" err="1" smtClean="0"/>
              <a:t>reidentified</a:t>
            </a:r>
            <a:r>
              <a:rPr lang="en-US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8974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70754"/>
            <a:ext cx="2895600" cy="425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Rule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9068"/>
            <a:ext cx="4885105" cy="350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4876800" cy="3516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2352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Julia Lane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0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major research facilities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47650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007876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4029075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89154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research question</a:t>
            </a:r>
          </a:p>
          <a:p>
            <a:r>
              <a:rPr lang="en-US" dirty="0" smtClean="0"/>
              <a:t>Think about what data are available and the measurement error</a:t>
            </a:r>
          </a:p>
          <a:p>
            <a:r>
              <a:rPr lang="en-US" dirty="0" smtClean="0"/>
              <a:t>Link datasets</a:t>
            </a:r>
          </a:p>
          <a:p>
            <a:r>
              <a:rPr lang="en-US" dirty="0" smtClean="0"/>
              <a:t>Address Privacy and Confidentiality/Ethics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Disseminate results</a:t>
            </a:r>
          </a:p>
        </p:txBody>
      </p:sp>
    </p:spTree>
    <p:extLst>
      <p:ext uri="{BB962C8B-B14F-4D97-AF65-F5344CB8AC3E}">
        <p14:creationId xmlns:p14="http://schemas.microsoft.com/office/powerpoint/2010/main" val="19146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595938" cy="4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33492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Introduction to Statistical Disclosure Control (SDC) Matthias </a:t>
            </a:r>
            <a:r>
              <a:rPr lang="en-US" dirty="0" err="1" smtClean="0"/>
              <a:t>Templ</a:t>
            </a:r>
            <a:r>
              <a:rPr lang="en-US" dirty="0" smtClean="0"/>
              <a:t>, Bernhard </a:t>
            </a:r>
            <a:r>
              <a:rPr lang="en-US" dirty="0" err="1" smtClean="0"/>
              <a:t>Meindl</a:t>
            </a:r>
            <a:r>
              <a:rPr lang="en-US" dirty="0" smtClean="0"/>
              <a:t> and Alexander </a:t>
            </a:r>
            <a:r>
              <a:rPr lang="en-US" dirty="0" err="1" smtClean="0"/>
              <a:t>Kowarik</a:t>
            </a:r>
            <a:r>
              <a:rPr lang="en-US" dirty="0" smtClean="0"/>
              <a:t> http://www.data-analysis.at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</a:t>
            </a:r>
            <a:r>
              <a:rPr lang="en-US" dirty="0" smtClean="0"/>
              <a:t>disclosure</a:t>
            </a:r>
          </a:p>
          <a:p>
            <a:pPr lvl="1"/>
            <a:r>
              <a:rPr lang="en-US" dirty="0"/>
              <a:t>linkage with external available data</a:t>
            </a:r>
          </a:p>
          <a:p>
            <a:r>
              <a:rPr lang="en-US" dirty="0"/>
              <a:t>Attribute </a:t>
            </a:r>
            <a:r>
              <a:rPr lang="en-US" dirty="0" smtClean="0"/>
              <a:t>disclosure</a:t>
            </a:r>
          </a:p>
          <a:p>
            <a:r>
              <a:rPr lang="en-US" dirty="0"/>
              <a:t>Inferential disclosure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111250"/>
            <a:ext cx="6223000" cy="463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806450"/>
            <a:ext cx="59118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6053"/>
            <a:ext cx="8724900" cy="376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181100"/>
            <a:ext cx="6381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risk </a:t>
            </a:r>
            <a:r>
              <a:rPr lang="en-US" dirty="0" smtClean="0"/>
              <a:t>measurement</a:t>
            </a:r>
          </a:p>
          <a:p>
            <a:r>
              <a:rPr lang="en-US" dirty="0" smtClean="0"/>
              <a:t>Recoding</a:t>
            </a:r>
          </a:p>
          <a:p>
            <a:r>
              <a:rPr lang="en-US" dirty="0" smtClean="0"/>
              <a:t>local suppression</a:t>
            </a:r>
          </a:p>
          <a:p>
            <a:r>
              <a:rPr lang="en-US" dirty="0" smtClean="0"/>
              <a:t>PRAM </a:t>
            </a:r>
            <a:r>
              <a:rPr lang="en-US" dirty="0"/>
              <a:t>(</a:t>
            </a:r>
            <a:r>
              <a:rPr lang="en-US" dirty="0" err="1" smtClean="0"/>
              <a:t>postrandomization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information </a:t>
            </a:r>
            <a:r>
              <a:rPr lang="en-US" dirty="0"/>
              <a:t>loss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Shuffling</a:t>
            </a:r>
          </a:p>
          <a:p>
            <a:r>
              <a:rPr lang="en-US" dirty="0" err="1" smtClean="0"/>
              <a:t>Microaggregation</a:t>
            </a:r>
            <a:endParaRPr lang="en-US" dirty="0" smtClean="0"/>
          </a:p>
          <a:p>
            <a:r>
              <a:rPr lang="en-US" dirty="0" smtClean="0"/>
              <a:t>adding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437344" cy="448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34922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Introduction to Statistical Disclosure Control (SDC) Matthias </a:t>
            </a:r>
            <a:r>
              <a:rPr lang="en-US" dirty="0" err="1" smtClean="0"/>
              <a:t>Templ</a:t>
            </a:r>
            <a:r>
              <a:rPr lang="en-US" dirty="0" smtClean="0"/>
              <a:t>, Bernhard </a:t>
            </a:r>
            <a:r>
              <a:rPr lang="en-US" dirty="0" err="1" smtClean="0"/>
              <a:t>Meindl</a:t>
            </a:r>
            <a:r>
              <a:rPr lang="en-US" dirty="0" smtClean="0"/>
              <a:t> and Alexander </a:t>
            </a:r>
            <a:r>
              <a:rPr lang="en-US" dirty="0" err="1" smtClean="0"/>
              <a:t>Kowarik</a:t>
            </a:r>
            <a:r>
              <a:rPr lang="en-US" dirty="0" smtClean="0"/>
              <a:t> http://www.data-analysis.at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89154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reminder of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Measures </a:t>
            </a:r>
            <a:r>
              <a:rPr lang="en-US" dirty="0" err="1" smtClean="0"/>
              <a:t>measures</a:t>
            </a:r>
            <a:r>
              <a:rPr lang="en-US" dirty="0" smtClean="0"/>
              <a:t> everywhere – we have to stop and think</a:t>
            </a:r>
          </a:p>
          <a:p>
            <a:r>
              <a:rPr lang="en-US" dirty="0" smtClean="0"/>
              <a:t>what </a:t>
            </a:r>
            <a:r>
              <a:rPr lang="en-US" dirty="0"/>
              <a:t>are we measuring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are we measuring it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we missing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are </a:t>
            </a:r>
            <a:r>
              <a:rPr lang="en-US" dirty="0"/>
              <a:t>we protecting human subjects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people be </a:t>
            </a:r>
            <a:r>
              <a:rPr lang="en-US" dirty="0" err="1"/>
              <a:t>reidentified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Define a research question</a:t>
            </a:r>
          </a:p>
          <a:p>
            <a:r>
              <a:rPr lang="en-US" dirty="0" smtClean="0"/>
              <a:t>Think about what data are available and the measurement error</a:t>
            </a:r>
          </a:p>
          <a:p>
            <a:r>
              <a:rPr lang="en-US" dirty="0" smtClean="0"/>
              <a:t>Link datasets</a:t>
            </a:r>
          </a:p>
          <a:p>
            <a:r>
              <a:rPr lang="en-US" dirty="0" smtClean="0"/>
              <a:t>Address Privacy and Confidentiality/Ethics</a:t>
            </a:r>
          </a:p>
          <a:p>
            <a:r>
              <a:rPr lang="en-US" dirty="0" smtClean="0"/>
              <a:t>Disseminate results</a:t>
            </a:r>
          </a:p>
        </p:txBody>
      </p:sp>
    </p:spTree>
    <p:extLst>
      <p:ext uri="{BB962C8B-B14F-4D97-AF65-F5344CB8AC3E}">
        <p14:creationId xmlns:p14="http://schemas.microsoft.com/office/powerpoint/2010/main" val="28974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7912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Here’s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4068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“</a:t>
            </a:r>
            <a:r>
              <a:rPr lang="en-US" sz="2800" dirty="0"/>
              <a:t>Big Data” is an imprecise description of a rich and complicated set of characteristics, practices, techniques, ethics, and outcomes all associated with data. </a:t>
            </a:r>
            <a:r>
              <a:rPr lang="en-US" sz="2800" dirty="0" smtClean="0"/>
              <a:t>(AAPOR)</a:t>
            </a:r>
            <a:endParaRPr lang="en-US" sz="2800" dirty="0"/>
          </a:p>
          <a:p>
            <a:pPr algn="l"/>
            <a:r>
              <a:rPr lang="en-US" sz="2800" dirty="0" smtClean="0"/>
              <a:t>No canonical definition</a:t>
            </a:r>
          </a:p>
          <a:p>
            <a:pPr lvl="0" algn="l"/>
            <a:r>
              <a:rPr lang="en-US" sz="2800" dirty="0" smtClean="0"/>
              <a:t>By characteristics: Volume Velocity Variety (and Variability and Veracity)</a:t>
            </a:r>
          </a:p>
          <a:p>
            <a:pPr lvl="0" algn="l"/>
            <a:r>
              <a:rPr lang="en-US" sz="2800" dirty="0" smtClean="0"/>
              <a:t>By source: found vs. made</a:t>
            </a:r>
          </a:p>
          <a:p>
            <a:pPr lvl="0" algn="l"/>
            <a:r>
              <a:rPr lang="en-US" sz="2800" dirty="0" smtClean="0"/>
              <a:t>By use: professionals vs. citizen science</a:t>
            </a:r>
          </a:p>
          <a:p>
            <a:pPr lvl="0" algn="l"/>
            <a:r>
              <a:rPr lang="en-US" sz="2800" dirty="0" smtClean="0"/>
              <a:t>By reach: </a:t>
            </a:r>
            <a:r>
              <a:rPr lang="en-US" sz="2800" dirty="0" err="1" smtClean="0"/>
              <a:t>datafication</a:t>
            </a:r>
            <a:endParaRPr lang="en-US" sz="2800" dirty="0" smtClean="0"/>
          </a:p>
          <a:p>
            <a:pPr lvl="0" algn="l"/>
            <a:r>
              <a:rPr lang="en-US" sz="2800" dirty="0" smtClean="0"/>
              <a:t>By paradigm: Fourth paradigm</a:t>
            </a:r>
            <a:endParaRPr lang="en-US" sz="2800" dirty="0"/>
          </a:p>
          <a:p>
            <a:pPr algn="l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229600" cy="6005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568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a conceptual framework/hypothesis</a:t>
            </a:r>
          </a:p>
          <a:p>
            <a:r>
              <a:rPr lang="en-US" dirty="0" smtClean="0"/>
              <a:t>Check the literature</a:t>
            </a:r>
          </a:p>
          <a:p>
            <a:r>
              <a:rPr lang="en-US" dirty="0" smtClean="0"/>
              <a:t>Develop an empirical approach</a:t>
            </a:r>
          </a:p>
          <a:p>
            <a:pPr marL="0" indent="0">
              <a:buNone/>
            </a:pPr>
            <a:r>
              <a:rPr lang="en-US" dirty="0" smtClean="0"/>
              <a:t>Why?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www.tylervigen.com/spurious-correlations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return </a:t>
            </a:r>
            <a:r>
              <a:rPr lang="en-US" dirty="0"/>
              <a:t>to </a:t>
            </a:r>
            <a:r>
              <a:rPr lang="en-US" dirty="0" smtClean="0"/>
              <a:t>training?</a:t>
            </a:r>
            <a:endParaRPr lang="en-US" dirty="0"/>
          </a:p>
          <a:p>
            <a:pPr lvl="0"/>
            <a:r>
              <a:rPr lang="en-US" dirty="0" smtClean="0"/>
              <a:t>What is the impact </a:t>
            </a:r>
            <a:r>
              <a:rPr lang="en-US" dirty="0"/>
              <a:t>of firms on workers (low wage work</a:t>
            </a:r>
            <a:r>
              <a:rPr lang="en-US" dirty="0" smtClean="0"/>
              <a:t>)?</a:t>
            </a:r>
            <a:endParaRPr lang="en-US" dirty="0"/>
          </a:p>
          <a:p>
            <a:pPr lvl="0"/>
            <a:r>
              <a:rPr lang="en-US" dirty="0" smtClean="0"/>
              <a:t>What is the impact </a:t>
            </a:r>
            <a:r>
              <a:rPr lang="en-US" dirty="0"/>
              <a:t>of workers on firms (productivity and competitiveness</a:t>
            </a:r>
            <a:r>
              <a:rPr lang="en-US" dirty="0" smtClean="0"/>
              <a:t>)?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research question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Think about what data are available and the measurement error</a:t>
            </a:r>
          </a:p>
          <a:p>
            <a:r>
              <a:rPr lang="en-US" dirty="0" smtClean="0"/>
              <a:t>Link datasets</a:t>
            </a:r>
          </a:p>
          <a:p>
            <a:r>
              <a:rPr lang="en-US" dirty="0" smtClean="0"/>
              <a:t>Address Privacy and Confidentiality/Ethics</a:t>
            </a:r>
          </a:p>
          <a:p>
            <a:r>
              <a:rPr lang="en-US" dirty="0" smtClean="0"/>
              <a:t>Disseminate results</a:t>
            </a:r>
          </a:p>
        </p:txBody>
      </p:sp>
    </p:spTree>
    <p:extLst>
      <p:ext uri="{BB962C8B-B14F-4D97-AF65-F5344CB8AC3E}">
        <p14:creationId xmlns:p14="http://schemas.microsoft.com/office/powerpoint/2010/main" val="13669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UI  Wage Record data</a:t>
            </a: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Universal</a:t>
            </a:r>
            <a:r>
              <a:rPr lang="en-US" altLang="en-US" sz="2400" dirty="0"/>
              <a:t> 98% of employment in partner states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Longitudinal</a:t>
            </a:r>
            <a:r>
              <a:rPr lang="en-US" altLang="en-US" sz="2400" dirty="0"/>
              <a:t> in businesses and workers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Current</a:t>
            </a:r>
            <a:r>
              <a:rPr lang="en-US" altLang="en-US" sz="2000" dirty="0" smtClean="0"/>
              <a:t> </a:t>
            </a:r>
            <a:r>
              <a:rPr lang="en-US" altLang="en-US" sz="2400" dirty="0"/>
              <a:t>Sent quarterly (six months after transaction date) – start date 1990(+)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Comparable</a:t>
            </a:r>
            <a:r>
              <a:rPr lang="en-US" altLang="en-US" sz="2000" dirty="0"/>
              <a:t> </a:t>
            </a:r>
            <a:r>
              <a:rPr lang="en-US" altLang="en-US" sz="2400" dirty="0"/>
              <a:t>Same definitions across </a:t>
            </a:r>
            <a:r>
              <a:rPr lang="en-US" altLang="en-US" sz="2400" dirty="0" smtClean="0"/>
              <a:t>states</a:t>
            </a:r>
            <a:endParaRPr lang="en-US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673100"/>
            <a:ext cx="433070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9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P Performance 201503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Sloan presentation</Template>
  <TotalTime>122</TotalTime>
  <Words>1137</Words>
  <Application>Microsoft Office PowerPoint</Application>
  <PresentationFormat>On-screen Show (4:3)</PresentationFormat>
  <Paragraphs>219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CUSP Performance 20150316</vt:lpstr>
      <vt:lpstr>Working with Data</vt:lpstr>
      <vt:lpstr>Key idea</vt:lpstr>
      <vt:lpstr>Outline</vt:lpstr>
      <vt:lpstr>Outline</vt:lpstr>
      <vt:lpstr>Here’s the problem</vt:lpstr>
      <vt:lpstr>Define a research question</vt:lpstr>
      <vt:lpstr>Example: LEHD</vt:lpstr>
      <vt:lpstr>Outline</vt:lpstr>
      <vt:lpstr>UI  Wage Record data</vt:lpstr>
      <vt:lpstr>Measurement Error</vt:lpstr>
      <vt:lpstr>Row error</vt:lpstr>
      <vt:lpstr>Column error</vt:lpstr>
      <vt:lpstr>Cell error</vt:lpstr>
      <vt:lpstr>Consequences for inference</vt:lpstr>
      <vt:lpstr>Mitigation</vt:lpstr>
      <vt:lpstr>Mitigation</vt:lpstr>
      <vt:lpstr>PowerPoint Presentation</vt:lpstr>
      <vt:lpstr>Outline</vt:lpstr>
      <vt:lpstr>UI  Wage Record data</vt:lpstr>
      <vt:lpstr>LEHD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Approach</vt:lpstr>
      <vt:lpstr>Common Rule Suggestions</vt:lpstr>
      <vt:lpstr>Set up major research facilities</vt:lpstr>
      <vt:lpstr>Practical approach</vt:lpstr>
      <vt:lpstr>Outline</vt:lpstr>
      <vt:lpstr>Core challenge</vt:lpstr>
      <vt:lpstr>What is disclosure</vt:lpstr>
      <vt:lpstr>Approaches</vt:lpstr>
      <vt:lpstr>Example</vt:lpstr>
      <vt:lpstr>Practical approach</vt:lpstr>
      <vt:lpstr>And a reminder of why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Ingrid Lane</dc:creator>
  <cp:lastModifiedBy>Julia Ingrid Lane</cp:lastModifiedBy>
  <cp:revision>14</cp:revision>
  <dcterms:created xsi:type="dcterms:W3CDTF">2015-11-02T11:02:01Z</dcterms:created>
  <dcterms:modified xsi:type="dcterms:W3CDTF">2015-11-02T13:04:44Z</dcterms:modified>
</cp:coreProperties>
</file>